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33"/>
  </p:notesMasterIdLst>
  <p:handoutMasterIdLst>
    <p:handoutMasterId r:id="rId34"/>
  </p:handoutMasterIdLst>
  <p:sldIdLst>
    <p:sldId id="307" r:id="rId4"/>
    <p:sldId id="306" r:id="rId5"/>
    <p:sldId id="305" r:id="rId6"/>
    <p:sldId id="296" r:id="rId7"/>
    <p:sldId id="313" r:id="rId8"/>
    <p:sldId id="258" r:id="rId9"/>
    <p:sldId id="259" r:id="rId10"/>
    <p:sldId id="280" r:id="rId11"/>
    <p:sldId id="308" r:id="rId12"/>
    <p:sldId id="309" r:id="rId13"/>
    <p:sldId id="310" r:id="rId14"/>
    <p:sldId id="311" r:id="rId15"/>
    <p:sldId id="279" r:id="rId16"/>
    <p:sldId id="302" r:id="rId17"/>
    <p:sldId id="303" r:id="rId18"/>
    <p:sldId id="299" r:id="rId19"/>
    <p:sldId id="257" r:id="rId20"/>
    <p:sldId id="261" r:id="rId21"/>
    <p:sldId id="293" r:id="rId22"/>
    <p:sldId id="297" r:id="rId23"/>
    <p:sldId id="263" r:id="rId24"/>
    <p:sldId id="264" r:id="rId25"/>
    <p:sldId id="265" r:id="rId26"/>
    <p:sldId id="266" r:id="rId27"/>
    <p:sldId id="267" r:id="rId28"/>
    <p:sldId id="269" r:id="rId29"/>
    <p:sldId id="298" r:id="rId30"/>
    <p:sldId id="268" r:id="rId31"/>
    <p:sldId id="272" r:id="rId32"/>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DIN 2014" panose="020B0504020202020204" pitchFamily="34" charset="77"/>
      <p:regular r:id="rId39"/>
      <p:italic r:id="rId40"/>
    </p:embeddedFont>
    <p:embeddedFont>
      <p:font typeface="DIN 2014 Bold" panose="020B0704020202020204" pitchFamily="34" charset="77"/>
      <p:bold r:id="rId41"/>
      <p:italic r:id="rId42"/>
      <p:boldItalic r:id="rId43"/>
    </p:embeddedFont>
    <p:embeddedFont>
      <p:font typeface="Open Sans" panose="020B060603050402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Roboto Slab" pitchFamily="2" charset="0"/>
      <p:regular r:id="rId52"/>
      <p:bold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C6A"/>
    <a:srgbClr val="54585A"/>
    <a:srgbClr val="FFCC00"/>
    <a:srgbClr val="004376"/>
    <a:srgbClr val="F9F6E5"/>
    <a:srgbClr val="FF640F"/>
    <a:srgbClr val="B3A369"/>
    <a:srgbClr val="6D6137"/>
    <a:srgbClr val="003057"/>
    <a:srgbClr val="D6D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7" autoAdjust="0"/>
    <p:restoredTop sz="96327"/>
  </p:normalViewPr>
  <p:slideViewPr>
    <p:cSldViewPr snapToGrid="0" snapToObjects="1">
      <p:cViewPr varScale="1">
        <p:scale>
          <a:sx n="119" d="100"/>
          <a:sy n="119" d="100"/>
        </p:scale>
        <p:origin x="288" y="184"/>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rgbClr val="003057"/>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barChart>
        <c:barDir val="col"/>
        <c:grouping val="clustered"/>
        <c:varyColors val="0"/>
        <c:ser>
          <c:idx val="0"/>
          <c:order val="0"/>
          <c:tx>
            <c:strRef>
              <c:f>Sheet1!$B$1</c:f>
              <c:strCache>
                <c:ptCount val="1"/>
                <c:pt idx="0">
                  <c:v>Series 1</c:v>
                </c:pt>
              </c:strCache>
            </c:strRef>
          </c:tx>
          <c:spPr>
            <a:solidFill>
              <a:srgbClr val="B3A369"/>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F0-D74D-B626-7C2D8283109B}"/>
            </c:ext>
          </c:extLst>
        </c:ser>
        <c:ser>
          <c:idx val="1"/>
          <c:order val="1"/>
          <c:tx>
            <c:strRef>
              <c:f>Sheet1!$C$1</c:f>
              <c:strCache>
                <c:ptCount val="1"/>
                <c:pt idx="0">
                  <c:v>Series 2</c:v>
                </c:pt>
              </c:strCache>
            </c:strRef>
          </c:tx>
          <c:spPr>
            <a:solidFill>
              <a:srgbClr val="003057"/>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F0-D74D-B626-7C2D8283109B}"/>
            </c:ext>
          </c:extLst>
        </c:ser>
        <c:ser>
          <c:idx val="2"/>
          <c:order val="2"/>
          <c:tx>
            <c:strRef>
              <c:f>Sheet1!$D$1</c:f>
              <c:strCache>
                <c:ptCount val="1"/>
                <c:pt idx="0">
                  <c:v>Series 3</c:v>
                </c:pt>
              </c:strCache>
            </c:strRef>
          </c:tx>
          <c:spPr>
            <a:solidFill>
              <a:srgbClr val="D6DBD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F0-D74D-B626-7C2D8283109B}"/>
            </c:ext>
          </c:extLst>
        </c:ser>
        <c:dLbls>
          <c:showLegendKey val="0"/>
          <c:showVal val="0"/>
          <c:showCatName val="0"/>
          <c:showSerName val="0"/>
          <c:showPercent val="0"/>
          <c:showBubbleSize val="0"/>
        </c:dLbls>
        <c:gapWidth val="219"/>
        <c:overlap val="-27"/>
        <c:axId val="1762424928"/>
        <c:axId val="1031992992"/>
      </c:barChart>
      <c:catAx>
        <c:axId val="176242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CN"/>
          </a:p>
        </c:txPr>
        <c:crossAx val="1031992992"/>
        <c:crosses val="autoZero"/>
        <c:auto val="1"/>
        <c:lblAlgn val="ctr"/>
        <c:lblOffset val="100"/>
        <c:noMultiLvlLbl val="0"/>
      </c:catAx>
      <c:valAx>
        <c:axId val="1031992992"/>
        <c:scaling>
          <c:orientation val="minMax"/>
        </c:scaling>
        <c:delete val="0"/>
        <c:axPos val="l"/>
        <c:majorGridlines>
          <c:spPr>
            <a:ln w="9525" cap="flat" cmpd="sng" algn="ctr">
              <a:solidFill>
                <a:srgbClr val="D6DBD4"/>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B3A369"/>
                </a:solidFill>
                <a:latin typeface="+mn-lt"/>
                <a:ea typeface="+mn-ea"/>
                <a:cs typeface="+mn-cs"/>
              </a:defRPr>
            </a:pPr>
            <a:endParaRPr lang="en-CN"/>
          </a:p>
        </c:txPr>
        <c:crossAx val="1762424928"/>
        <c:crosses val="autoZero"/>
        <c:crossBetween val="between"/>
      </c:valAx>
      <c:spPr>
        <a:noFill/>
        <a:ln>
          <a:solidFill>
            <a:srgbClr val="D6DBD4"/>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Series 2</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Series 3</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5A6-451D-AAE5-B7B32D3FAB4D}"/>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CN"/>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legendEntry>
        <c:idx val="2"/>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CN"/>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r>
              <a:rPr lang="en-US" baseline="0" dirty="0">
                <a:solidFill>
                  <a:srgbClr val="003057"/>
                </a:solidFill>
                <a:latin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endParaRPr lang="en-CN"/>
        </a:p>
      </c:txPr>
    </c:title>
    <c:autoTitleDeleted val="0"/>
    <c:plotArea>
      <c:layout/>
      <c:lineChart>
        <c:grouping val="standard"/>
        <c:varyColors val="0"/>
        <c:ser>
          <c:idx val="0"/>
          <c:order val="0"/>
          <c:tx>
            <c:strRef>
              <c:f>Sheet1!$B$1</c:f>
              <c:strCache>
                <c:ptCount val="1"/>
                <c:pt idx="0">
                  <c:v>Series 1</c:v>
                </c:pt>
              </c:strCache>
            </c:strRef>
          </c:tx>
          <c:spPr>
            <a:ln w="22225" cap="rnd">
              <a:solidFill>
                <a:srgbClr val="B3A369"/>
              </a:solidFill>
              <a:round/>
            </a:ln>
            <a:effectLst/>
          </c:spPr>
          <c:marker>
            <c:symbol val="diamond"/>
            <c:size val="6"/>
            <c:spPr>
              <a:solidFill>
                <a:srgbClr val="B3A369"/>
              </a:solidFill>
              <a:ln w="9525">
                <a:solidFill>
                  <a:srgbClr val="B3A369"/>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FCD-490C-83D7-B1B69FB3A04E}"/>
                </c:ext>
              </c:extLst>
            </c:dLbl>
            <c:dLbl>
              <c:idx val="1"/>
              <c:layout>
                <c:manualLayout>
                  <c:x val="-4.0467623033788661E-2"/>
                  <c:y val="-6.87949445434361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CD-490C-83D7-B1B69FB3A04E}"/>
                </c:ext>
              </c:extLst>
            </c:dLbl>
            <c:dLbl>
              <c:idx val="2"/>
              <c:layout>
                <c:manualLayout>
                  <c:x val="-4.3165464569374569E-2"/>
                  <c:y val="-6.8794944543436085E-2"/>
                </c:manualLayout>
              </c:layout>
              <c:tx>
                <c:rich>
                  <a:bodyPr/>
                  <a:lstStyle/>
                  <a:p>
                    <a:fld id="{4B65DA53-39B8-4D0A-9E73-855BB03E8440}" type="VALUE">
                      <a:rPr lang="en-US">
                        <a:solidFill>
                          <a:schemeClr val="tx1">
                            <a:lumMod val="95000"/>
                            <a:lumOff val="5000"/>
                          </a:schemeClr>
                        </a:solidFill>
                      </a:rPr>
                      <a:pPr/>
                      <a:t>[VALUE]</a:t>
                    </a:fld>
                    <a:endParaRPr lang="en-C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FCD-490C-83D7-B1B69FB3A04E}"/>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CD-490C-83D7-B1B69FB3A04E}"/>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25000"/>
                          <a:lumOff val="7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FCD-490C-83D7-B1B69FB3A04E}"/>
            </c:ext>
          </c:extLst>
        </c:ser>
        <c:ser>
          <c:idx val="1"/>
          <c:order val="1"/>
          <c:tx>
            <c:strRef>
              <c:f>Sheet1!$C$1</c:f>
              <c:strCache>
                <c:ptCount val="1"/>
                <c:pt idx="0">
                  <c:v>Series 2</c:v>
                </c:pt>
              </c:strCache>
            </c:strRef>
          </c:tx>
          <c:spPr>
            <a:ln w="22225" cap="rnd">
              <a:solidFill>
                <a:srgbClr val="004376"/>
              </a:solidFill>
              <a:round/>
            </a:ln>
            <a:effectLst/>
          </c:spPr>
          <c:marker>
            <c:symbol val="square"/>
            <c:size val="6"/>
            <c:spPr>
              <a:solidFill>
                <a:srgbClr val="004376"/>
              </a:solidFill>
              <a:ln w="9525">
                <a:solidFill>
                  <a:srgbClr val="004376"/>
                </a:solidFill>
                <a:round/>
              </a:ln>
              <a:effectLst/>
            </c:spPr>
          </c:marker>
          <c:dLbls>
            <c:dLbl>
              <c:idx val="0"/>
              <c:layout>
                <c:manualLayout>
                  <c:x val="2.158273228468726E-2"/>
                  <c:y val="-7.41897694218642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4A1-4687-9B41-86744D7F29C3}"/>
                </c:ext>
              </c:extLst>
            </c:dLbl>
            <c:dLbl>
              <c:idx val="1"/>
              <c:layout>
                <c:manualLayout>
                  <c:x val="2.6978415355859106E-3"/>
                  <c:y val="-3.64208529935838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4A1-4687-9B41-86744D7F29C3}"/>
                </c:ext>
              </c:extLst>
            </c:dLbl>
            <c:dLbl>
              <c:idx val="2"/>
              <c:layout>
                <c:manualLayout>
                  <c:x val="1.0791366142343642E-2"/>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A1-4687-9B41-86744D7F29C3}"/>
                </c:ext>
              </c:extLst>
            </c:dLbl>
            <c:dLbl>
              <c:idx val="3"/>
              <c:layout>
                <c:manualLayout>
                  <c:x val="-9.8919713575844352E-17"/>
                  <c:y val="7.28417059871675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FCD-490C-83D7-B1B69FB3A04E}"/>
            </c:ext>
          </c:extLst>
        </c:ser>
        <c:ser>
          <c:idx val="2"/>
          <c:order val="2"/>
          <c:tx>
            <c:strRef>
              <c:f>Sheet1!$D$1</c:f>
              <c:strCache>
                <c:ptCount val="1"/>
                <c:pt idx="0">
                  <c:v>Series 3</c:v>
                </c:pt>
              </c:strCache>
            </c:strRef>
          </c:tx>
          <c:spPr>
            <a:ln w="22225" cap="rnd">
              <a:solidFill>
                <a:srgbClr val="D6DBD4"/>
              </a:solidFill>
              <a:round/>
            </a:ln>
            <a:effectLst/>
          </c:spPr>
          <c:marker>
            <c:symbol val="triangle"/>
            <c:size val="6"/>
            <c:spPr>
              <a:solidFill>
                <a:srgbClr val="D6DBD4"/>
              </a:solidFill>
              <a:ln w="9525">
                <a:solidFill>
                  <a:srgbClr val="D6DBD4"/>
                </a:solidFill>
                <a:round/>
              </a:ln>
              <a:effectLst/>
            </c:spPr>
          </c:marker>
          <c:dLbls>
            <c:dLbl>
              <c:idx val="0"/>
              <c:layout>
                <c:manualLayout>
                  <c:x val="2.6978415355858858E-3"/>
                  <c:y val="5.66546602122414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4A1-4687-9B41-86744D7F29C3}"/>
                </c:ext>
              </c:extLst>
            </c:dLbl>
            <c:dLbl>
              <c:idx val="1"/>
              <c:layout>
                <c:manualLayout>
                  <c:x val="1.0791366142343642E-2"/>
                  <c:y val="4.45143758810468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4A1-4687-9B41-86744D7F29C3}"/>
                </c:ext>
              </c:extLst>
            </c:dLbl>
            <c:dLbl>
              <c:idx val="2"/>
              <c:layout>
                <c:manualLayout>
                  <c:x val="2.6978415355859106E-3"/>
                  <c:y val="3.64208529935838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4A1-4687-9B41-86744D7F29C3}"/>
                </c:ext>
              </c:extLst>
            </c:dLbl>
            <c:dLbl>
              <c:idx val="3"/>
              <c:layout>
                <c:manualLayout>
                  <c:x val="5.3956830711717222E-3"/>
                  <c:y val="-1.6187045774926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FCD-490C-83D7-B1B69FB3A04E}"/>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CN"/>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solidFill>
          <a:schemeClr val="bg1"/>
        </a:solid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Data Point 1</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Sheet1!$B$2:$B$7</c:f>
              <c:numCache>
                <c:formatCode>General</c:formatCode>
                <c:ptCount val="6"/>
                <c:pt idx="0">
                  <c:v>4.3</c:v>
                </c:pt>
                <c:pt idx="1">
                  <c:v>2.5</c:v>
                </c:pt>
                <c:pt idx="2">
                  <c:v>3.5</c:v>
                </c:pt>
                <c:pt idx="3">
                  <c:v>4.5</c:v>
                </c:pt>
                <c:pt idx="4">
                  <c:v>2.5</c:v>
                </c:pt>
                <c:pt idx="5">
                  <c:v>3.5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Data Point 2</c:v>
                </c:pt>
              </c:strCache>
            </c:strRef>
          </c:tx>
          <c:spPr>
            <a:solidFill>
              <a:schemeClr val="accent5">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Sheet1!$C$2:$C$7</c:f>
              <c:numCache>
                <c:formatCode>General</c:formatCode>
                <c:ptCount val="6"/>
                <c:pt idx="0">
                  <c:v>2.4</c:v>
                </c:pt>
                <c:pt idx="1">
                  <c:v>4.4000000000000004</c:v>
                </c:pt>
                <c:pt idx="2">
                  <c:v>1.8</c:v>
                </c:pt>
                <c:pt idx="3">
                  <c:v>2.8</c:v>
                </c:pt>
                <c:pt idx="4">
                  <c:v>4.4000000000000004</c:v>
                </c:pt>
                <c:pt idx="5">
                  <c:v>1.8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Data Point 3</c:v>
                </c:pt>
              </c:strCache>
            </c:strRef>
          </c:tx>
          <c:spPr>
            <a:solidFill>
              <a:schemeClr val="accent1">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Sheet1!$D$2:$D$7</c:f>
              <c:numCache>
                <c:formatCode>General</c:formatCode>
                <c:ptCount val="6"/>
                <c:pt idx="0">
                  <c:v>2</c:v>
                </c:pt>
                <c:pt idx="1">
                  <c:v>2</c:v>
                </c:pt>
                <c:pt idx="2">
                  <c:v>3</c:v>
                </c:pt>
                <c:pt idx="3">
                  <c:v>5</c:v>
                </c:pt>
                <c:pt idx="4">
                  <c:v>2</c:v>
                </c:pt>
                <c:pt idx="5">
                  <c:v>3</c:v>
                </c:pt>
              </c:numCache>
            </c:numRef>
          </c:val>
          <c:extLst>
            <c:ext xmlns:c16="http://schemas.microsoft.com/office/drawing/2014/chart" uri="{C3380CC4-5D6E-409C-BE32-E72D297353CC}">
              <c16:uniqueId val="{00000002-95A6-451D-AAE5-B7B32D3FAB4D}"/>
            </c:ext>
          </c:extLst>
        </c:ser>
        <c:ser>
          <c:idx val="3"/>
          <c:order val="3"/>
          <c:tx>
            <c:strRef>
              <c:f>Sheet1!$E$1</c:f>
              <c:strCache>
                <c:ptCount val="1"/>
                <c:pt idx="0">
                  <c:v>Data Point 4</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Sheet1!$E$2:$E$7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1-26A2-4994-8B97-4EBB70E2225C}"/>
            </c:ext>
          </c:extLst>
        </c:ser>
        <c:ser>
          <c:idx val="4"/>
          <c:order val="4"/>
          <c:tx>
            <c:strRef>
              <c:f>Sheet1!$F$1</c:f>
              <c:strCache>
                <c:ptCount val="1"/>
                <c:pt idx="0">
                  <c:v>Data Point 5</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Sheet1!$F$2:$F$7</c:f>
              <c:numCache>
                <c:formatCode>General</c:formatCode>
                <c:ptCount val="6"/>
                <c:pt idx="0">
                  <c:v>3</c:v>
                </c:pt>
                <c:pt idx="1">
                  <c:v>4</c:v>
                </c:pt>
                <c:pt idx="2">
                  <c:v>5</c:v>
                </c:pt>
                <c:pt idx="3">
                  <c:v>2</c:v>
                </c:pt>
                <c:pt idx="4">
                  <c:v>6</c:v>
                </c:pt>
                <c:pt idx="5">
                  <c:v>5</c:v>
                </c:pt>
              </c:numCache>
            </c:numRef>
          </c:val>
          <c:extLst>
            <c:ext xmlns:c16="http://schemas.microsoft.com/office/drawing/2014/chart" uri="{C3380CC4-5D6E-409C-BE32-E72D297353CC}">
              <c16:uniqueId val="{00000002-26A2-4994-8B97-4EBB70E2225C}"/>
            </c:ext>
          </c:extLst>
        </c:ser>
        <c:ser>
          <c:idx val="5"/>
          <c:order val="5"/>
          <c:tx>
            <c:strRef>
              <c:f>Sheet1!$G$1</c:f>
              <c:strCache>
                <c:ptCount val="1"/>
                <c:pt idx="0">
                  <c:v>Data Point 6</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Sheet1!$G$2:$G$7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3-26A2-4994-8B97-4EBB70E2225C}"/>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CN"/>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CN"/>
        </a:p>
      </c:txPr>
    </c:title>
    <c:autoTitleDeleted val="0"/>
    <c:plotArea>
      <c:layout/>
      <c:lineChart>
        <c:grouping val="standard"/>
        <c:varyColors val="0"/>
        <c:ser>
          <c:idx val="0"/>
          <c:order val="0"/>
          <c:tx>
            <c:strRef>
              <c:f>Sheet1!$B$1</c:f>
              <c:strCache>
                <c:ptCount val="1"/>
                <c:pt idx="0">
                  <c:v>Data Point 1</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3D6-43BE-8AAC-2AA4900FF4A0}"/>
                </c:ext>
              </c:extLst>
            </c:dLbl>
            <c:dLbl>
              <c:idx val="1"/>
              <c:layout>
                <c:manualLayout>
                  <c:x val="-8.9836727992850446E-2"/>
                  <c:y val="-5.15157499292505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3D6-43BE-8AAC-2AA4900FF4A0}"/>
                </c:ext>
              </c:extLst>
            </c:dLbl>
            <c:dLbl>
              <c:idx val="2"/>
              <c:layout>
                <c:manualLayout>
                  <c:x val="-5.633061120457275E-2"/>
                  <c:y val="-9.5519612385984443E-3"/>
                </c:manualLayout>
              </c:layout>
              <c:tx>
                <c:rich>
                  <a:bodyPr/>
                  <a:lstStyle/>
                  <a:p>
                    <a:fld id="{4B65DA53-39B8-4D0A-9E73-855BB03E8440}" type="VALUE">
                      <a:rPr lang="en-US">
                        <a:solidFill>
                          <a:schemeClr val="tx1">
                            <a:lumMod val="95000"/>
                            <a:lumOff val="5000"/>
                          </a:schemeClr>
                        </a:solidFill>
                      </a:rPr>
                      <a:pPr/>
                      <a:t>[VALUE]</a:t>
                    </a:fld>
                    <a:endParaRPr lang="en-C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3D6-43BE-8AAC-2AA4900FF4A0}"/>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3D6-43BE-8AAC-2AA4900FF4A0}"/>
                </c:ext>
              </c:extLst>
            </c:dLbl>
            <c:dLbl>
              <c:idx val="4"/>
              <c:layout>
                <c:manualLayout>
                  <c:x val="6.5825559416833402E-3"/>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Sheet1!$B$2:$B$6</c:f>
              <c:numCache>
                <c:formatCode>General</c:formatCode>
                <c:ptCount val="5"/>
                <c:pt idx="0">
                  <c:v>3</c:v>
                </c:pt>
                <c:pt idx="1">
                  <c:v>2.5</c:v>
                </c:pt>
                <c:pt idx="2">
                  <c:v>3.5</c:v>
                </c:pt>
                <c:pt idx="3">
                  <c:v>4.5</c:v>
                </c:pt>
                <c:pt idx="4">
                  <c:v>4.4000000000000004</c:v>
                </c:pt>
              </c:numCache>
            </c:numRef>
          </c:val>
          <c:smooth val="0"/>
          <c:extLst>
            <c:ext xmlns:c16="http://schemas.microsoft.com/office/drawing/2014/chart" uri="{C3380CC4-5D6E-409C-BE32-E72D297353CC}">
              <c16:uniqueId val="{00000004-C3D6-43BE-8AAC-2AA4900FF4A0}"/>
            </c:ext>
          </c:extLst>
        </c:ser>
        <c:ser>
          <c:idx val="1"/>
          <c:order val="1"/>
          <c:tx>
            <c:strRef>
              <c:f>Sheet1!$C$1</c:f>
              <c:strCache>
                <c:ptCount val="1"/>
                <c:pt idx="0">
                  <c:v>Data Point 2</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dLbls>
            <c:dLbl>
              <c:idx val="0"/>
              <c:layout>
                <c:manualLayout>
                  <c:x val="-4.6077891591782535E-2"/>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3D6-43BE-8AAC-2AA4900FF4A0}"/>
                </c:ext>
              </c:extLst>
            </c:dLbl>
            <c:dLbl>
              <c:idx val="1"/>
              <c:layout>
                <c:manualLayout>
                  <c:x val="3.2912779708415491E-3"/>
                  <c:y val="-4.19637886906520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3D6-43BE-8AAC-2AA4900FF4A0}"/>
                </c:ext>
              </c:extLst>
            </c:dLbl>
            <c:dLbl>
              <c:idx val="2"/>
              <c:layout>
                <c:manualLayout>
                  <c:x val="-3.2912779708416094E-3"/>
                  <c:y val="3.70268723741045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3D6-43BE-8AAC-2AA4900FF4A0}"/>
                </c:ext>
              </c:extLst>
            </c:dLbl>
            <c:dLbl>
              <c:idx val="3"/>
              <c:layout>
                <c:manualLayout>
                  <c:x val="0"/>
                  <c:y val="3.9495330532378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3D6-43BE-8AAC-2AA4900FF4A0}"/>
                </c:ext>
              </c:extLst>
            </c:dLbl>
            <c:dLbl>
              <c:idx val="4"/>
              <c:layout>
                <c:manualLayout>
                  <c:x val="1.6456389854208047E-3"/>
                  <c:y val="4.69007050071992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Sheet1!$C$2:$C$6</c:f>
              <c:numCache>
                <c:formatCode>General</c:formatCode>
                <c:ptCount val="5"/>
                <c:pt idx="0">
                  <c:v>2.4</c:v>
                </c:pt>
                <c:pt idx="1">
                  <c:v>4.4000000000000004</c:v>
                </c:pt>
                <c:pt idx="2">
                  <c:v>2</c:v>
                </c:pt>
                <c:pt idx="3">
                  <c:v>1.8</c:v>
                </c:pt>
                <c:pt idx="4">
                  <c:v>6</c:v>
                </c:pt>
              </c:numCache>
            </c:numRef>
          </c:val>
          <c:smooth val="0"/>
          <c:extLst>
            <c:ext xmlns:c16="http://schemas.microsoft.com/office/drawing/2014/chart" uri="{C3380CC4-5D6E-409C-BE32-E72D297353CC}">
              <c16:uniqueId val="{00000005-C3D6-43BE-8AAC-2AA4900FF4A0}"/>
            </c:ext>
          </c:extLst>
        </c:ser>
        <c:ser>
          <c:idx val="2"/>
          <c:order val="2"/>
          <c:tx>
            <c:strRef>
              <c:f>Sheet1!$D$1</c:f>
              <c:strCache>
                <c:ptCount val="1"/>
                <c:pt idx="0">
                  <c:v>Data Point 3</c:v>
                </c:pt>
              </c:strCache>
            </c:strRef>
          </c:tx>
          <c:spPr>
            <a:ln w="22225" cap="rnd">
              <a:solidFill>
                <a:schemeClr val="accent6"/>
              </a:solidFill>
              <a:round/>
            </a:ln>
            <a:effectLst/>
          </c:spPr>
          <c:marker>
            <c:symbol val="triangle"/>
            <c:size val="6"/>
            <c:spPr>
              <a:solidFill>
                <a:schemeClr val="accent6"/>
              </a:solidFill>
              <a:ln w="9525">
                <a:solidFill>
                  <a:schemeClr val="accent6"/>
                </a:solidFill>
                <a:round/>
              </a:ln>
              <a:effectLst/>
            </c:spPr>
          </c:marker>
          <c:dLbls>
            <c:dLbl>
              <c:idx val="0"/>
              <c:layout>
                <c:manualLayout>
                  <c:x val="0"/>
                  <c:y val="3.70268723741046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3D6-43BE-8AAC-2AA4900FF4A0}"/>
                </c:ext>
              </c:extLst>
            </c:dLbl>
            <c:dLbl>
              <c:idx val="1"/>
              <c:layout>
                <c:manualLayout>
                  <c:x val="1.6456389854208047E-3"/>
                  <c:y val="5.92429957985675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3D6-43BE-8AAC-2AA4900FF4A0}"/>
                </c:ext>
              </c:extLst>
            </c:dLbl>
            <c:dLbl>
              <c:idx val="2"/>
              <c:layout>
                <c:manualLayout>
                  <c:x val="1.6456389854208047E-3"/>
                  <c:y val="2.4684581582736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3D6-43BE-8AAC-2AA4900FF4A0}"/>
                </c:ext>
              </c:extLst>
            </c:dLbl>
            <c:dLbl>
              <c:idx val="3"/>
              <c:layout>
                <c:manualLayout>
                  <c:x val="-1.9747667825049657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3D6-43BE-8AAC-2AA4900FF4A0}"/>
                </c:ext>
              </c:extLst>
            </c:dLbl>
            <c:dLbl>
              <c:idx val="4"/>
              <c:layout>
                <c:manualLayout>
                  <c:x val="1.31651118833665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Sheet1!$D$2:$D$6</c:f>
              <c:numCache>
                <c:formatCode>General</c:formatCode>
                <c:ptCount val="5"/>
                <c:pt idx="0">
                  <c:v>1</c:v>
                </c:pt>
                <c:pt idx="1">
                  <c:v>2</c:v>
                </c:pt>
                <c:pt idx="2">
                  <c:v>3</c:v>
                </c:pt>
                <c:pt idx="3">
                  <c:v>5</c:v>
                </c:pt>
                <c:pt idx="4">
                  <c:v>4</c:v>
                </c:pt>
              </c:numCache>
            </c:numRef>
          </c:val>
          <c:smooth val="0"/>
          <c:extLst>
            <c:ext xmlns:c16="http://schemas.microsoft.com/office/drawing/2014/chart" uri="{C3380CC4-5D6E-409C-BE32-E72D297353CC}">
              <c16:uniqueId val="{00000006-C3D6-43BE-8AAC-2AA4900FF4A0}"/>
            </c:ext>
          </c:extLst>
        </c:ser>
        <c:ser>
          <c:idx val="3"/>
          <c:order val="3"/>
          <c:tx>
            <c:strRef>
              <c:f>Sheet1!$E$1</c:f>
              <c:strCache>
                <c:ptCount val="1"/>
                <c:pt idx="0">
                  <c:v>Data Point 4</c:v>
                </c:pt>
              </c:strCache>
            </c:strRef>
          </c:tx>
          <c:spPr>
            <a:ln w="22225" cap="rnd">
              <a:solidFill>
                <a:schemeClr val="accent4">
                  <a:lumMod val="75000"/>
                </a:schemeClr>
              </a:solidFill>
              <a:round/>
            </a:ln>
            <a:effectLst/>
          </c:spPr>
          <c:marker>
            <c:symbol val="x"/>
            <c:size val="6"/>
            <c:spPr>
              <a:noFill/>
              <a:ln w="9525">
                <a:solidFill>
                  <a:schemeClr val="accent4">
                    <a:lumMod val="75000"/>
                  </a:schemeClr>
                </a:solidFill>
                <a:round/>
              </a:ln>
              <a:effectLst/>
            </c:spPr>
          </c:marker>
          <c:dLbls>
            <c:dLbl>
              <c:idx val="0"/>
              <c:layout>
                <c:manualLayout>
                  <c:x val="-4.6077891591782549E-2"/>
                  <c:y val="4.9369163165472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3D6-43BE-8AAC-2AA4900FF4A0}"/>
                </c:ext>
              </c:extLst>
            </c:dLbl>
            <c:dLbl>
              <c:idx val="1"/>
              <c:layout>
                <c:manualLayout>
                  <c:x val="-5.9243003475148971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C3D6-43BE-8AAC-2AA4900FF4A0}"/>
                </c:ext>
              </c:extLst>
            </c:dLbl>
            <c:dLbl>
              <c:idx val="2"/>
              <c:layout>
                <c:manualLayout>
                  <c:x val="2.4684584781312011E-2"/>
                  <c:y val="1.72792071079154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C3D6-43BE-8AAC-2AA4900FF4A0}"/>
                </c:ext>
              </c:extLst>
            </c:dLbl>
            <c:dLbl>
              <c:idx val="3"/>
              <c:layout>
                <c:manualLayout>
                  <c:x val="-8.2281949271040294E-2"/>
                  <c:y val="-5.1837621323746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Sheet1!$E$2:$E$6</c:f>
              <c:numCache>
                <c:formatCode>General</c:formatCode>
                <c:ptCount val="5"/>
                <c:pt idx="0">
                  <c:v>2</c:v>
                </c:pt>
                <c:pt idx="1">
                  <c:v>1.8</c:v>
                </c:pt>
                <c:pt idx="2">
                  <c:v>2.4</c:v>
                </c:pt>
                <c:pt idx="3">
                  <c:v>3</c:v>
                </c:pt>
                <c:pt idx="4">
                  <c:v>2.5</c:v>
                </c:pt>
              </c:numCache>
            </c:numRef>
          </c:val>
          <c:smooth val="0"/>
          <c:extLst>
            <c:ext xmlns:c16="http://schemas.microsoft.com/office/drawing/2014/chart" uri="{C3380CC4-5D6E-409C-BE32-E72D297353CC}">
              <c16:uniqueId val="{00000010-C3D6-43BE-8AAC-2AA4900FF4A0}"/>
            </c:ext>
          </c:extLst>
        </c:ser>
        <c:ser>
          <c:idx val="4"/>
          <c:order val="4"/>
          <c:tx>
            <c:strRef>
              <c:f>Sheet1!$F$1</c:f>
              <c:strCache>
                <c:ptCount val="1"/>
                <c:pt idx="0">
                  <c:v>Data Point 5</c:v>
                </c:pt>
              </c:strCache>
            </c:strRef>
          </c:tx>
          <c:spPr>
            <a:ln w="22225" cap="rnd">
              <a:solidFill>
                <a:schemeClr val="accent2">
                  <a:lumMod val="50000"/>
                  <a:lumOff val="50000"/>
                </a:schemeClr>
              </a:solidFill>
              <a:round/>
            </a:ln>
            <a:effectLst/>
          </c:spPr>
          <c:marker>
            <c:symbol val="star"/>
            <c:size val="6"/>
            <c:spPr>
              <a:noFill/>
              <a:ln w="9525">
                <a:solidFill>
                  <a:schemeClr val="accent2">
                    <a:lumMod val="50000"/>
                    <a:lumOff val="50000"/>
                  </a:schemeClr>
                </a:solidFill>
                <a:round/>
              </a:ln>
              <a:effectLst/>
            </c:spPr>
          </c:marker>
          <c:dLbls>
            <c:dLbl>
              <c:idx val="0"/>
              <c:layout>
                <c:manualLayout>
                  <c:x val="-4.9369169562624299E-3"/>
                  <c:y val="-4.44322468489257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C3D6-43BE-8AAC-2AA4900FF4A0}"/>
                </c:ext>
              </c:extLst>
            </c:dLbl>
            <c:dLbl>
              <c:idx val="1"/>
              <c:layout>
                <c:manualLayout>
                  <c:x val="-4.936916956262475E-3"/>
                  <c:y val="-4.44322468489257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3D6-43BE-8AAC-2AA4900FF4A0}"/>
                </c:ext>
              </c:extLst>
            </c:dLbl>
            <c:dLbl>
              <c:idx val="2"/>
              <c:layout>
                <c:manualLayout>
                  <c:x val="8.2281949271040232E-3"/>
                  <c:y val="-6.664837027338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3D6-43BE-8AAC-2AA4900FF4A0}"/>
                </c:ext>
              </c:extLst>
            </c:dLbl>
            <c:dLbl>
              <c:idx val="3"/>
              <c:layout>
                <c:manualLayout>
                  <c:x val="-1.9747667825049657E-2"/>
                  <c:y val="-3.2089956057557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Sheet1!$F$2:$F$6</c:f>
              <c:numCache>
                <c:formatCode>General</c:formatCode>
                <c:ptCount val="5"/>
                <c:pt idx="0">
                  <c:v>4.3</c:v>
                </c:pt>
                <c:pt idx="1">
                  <c:v>3</c:v>
                </c:pt>
                <c:pt idx="2">
                  <c:v>4</c:v>
                </c:pt>
                <c:pt idx="3">
                  <c:v>2.2999999999999998</c:v>
                </c:pt>
                <c:pt idx="4">
                  <c:v>2.5</c:v>
                </c:pt>
              </c:numCache>
            </c:numRef>
          </c:val>
          <c:smooth val="0"/>
          <c:extLst>
            <c:ext xmlns:c16="http://schemas.microsoft.com/office/drawing/2014/chart" uri="{C3380CC4-5D6E-409C-BE32-E72D297353CC}">
              <c16:uniqueId val="{00000011-C3D6-43BE-8AAC-2AA4900FF4A0}"/>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CN"/>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4376"/>
                </a:solidFill>
                <a:latin typeface="Roboto" panose="02000000000000000000" pitchFamily="2" charset="0"/>
                <a:ea typeface="Roboto" panose="02000000000000000000" pitchFamily="2" charset="0"/>
                <a:cs typeface="Roboto" panose="02000000000000000000" pitchFamily="2" charset="0"/>
              </a:rPr>
              <a:t>Chart SAMPLE 3</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CN"/>
        </a:p>
      </c:txPr>
    </c:title>
    <c:autoTitleDeleted val="0"/>
    <c:plotArea>
      <c:layout/>
      <c:pieChart>
        <c:varyColors val="1"/>
        <c:ser>
          <c:idx val="0"/>
          <c:order val="0"/>
          <c:tx>
            <c:strRef>
              <c:f>Sheet1!$B$1</c:f>
              <c:strCache>
                <c:ptCount val="1"/>
                <c:pt idx="0">
                  <c:v>Chart</c:v>
                </c:pt>
              </c:strCache>
            </c:strRef>
          </c:tx>
          <c:spPr>
            <a:effectLst/>
          </c:spPr>
          <c:dPt>
            <c:idx val="0"/>
            <c:bubble3D val="0"/>
            <c:spPr>
              <a:solidFill>
                <a:schemeClr val="accent2"/>
              </a:solidFill>
              <a:ln>
                <a:noFill/>
              </a:ln>
              <a:effectLst/>
            </c:spPr>
            <c:extLst>
              <c:ext xmlns:c16="http://schemas.microsoft.com/office/drawing/2014/chart" uri="{C3380CC4-5D6E-409C-BE32-E72D297353CC}">
                <c16:uniqueId val="{00000000-C3D6-43BE-8AAC-2AA4900FF4A0}"/>
              </c:ext>
            </c:extLst>
          </c:dPt>
          <c:dPt>
            <c:idx val="1"/>
            <c:bubble3D val="0"/>
            <c:spPr>
              <a:solidFill>
                <a:schemeClr val="accent1"/>
              </a:solidFill>
              <a:ln>
                <a:noFill/>
              </a:ln>
              <a:effectLst/>
            </c:spPr>
            <c:extLst>
              <c:ext xmlns:c16="http://schemas.microsoft.com/office/drawing/2014/chart" uri="{C3380CC4-5D6E-409C-BE32-E72D297353CC}">
                <c16:uniqueId val="{00000001-C3D6-43BE-8AAC-2AA4900FF4A0}"/>
              </c:ext>
            </c:extLst>
          </c:dPt>
          <c:dPt>
            <c:idx val="2"/>
            <c:bubble3D val="0"/>
            <c:spPr>
              <a:solidFill>
                <a:schemeClr val="accent6">
                  <a:lumMod val="60000"/>
                  <a:lumOff val="40000"/>
                </a:schemeClr>
              </a:solidFill>
              <a:ln>
                <a:noFill/>
              </a:ln>
              <a:effectLst/>
            </c:spPr>
            <c:extLst>
              <c:ext xmlns:c16="http://schemas.microsoft.com/office/drawing/2014/chart" uri="{C3380CC4-5D6E-409C-BE32-E72D297353CC}">
                <c16:uniqueId val="{00000002-C3D6-43BE-8AAC-2AA4900FF4A0}"/>
              </c:ext>
            </c:extLst>
          </c:dPt>
          <c:dPt>
            <c:idx val="3"/>
            <c:bubble3D val="0"/>
            <c:spPr>
              <a:solidFill>
                <a:srgbClr val="54585A"/>
              </a:solidFill>
              <a:ln>
                <a:noFill/>
              </a:ln>
              <a:effectLst/>
            </c:spPr>
            <c:extLst>
              <c:ext xmlns:c16="http://schemas.microsoft.com/office/drawing/2014/chart" uri="{C3380CC4-5D6E-409C-BE32-E72D297353CC}">
                <c16:uniqueId val="{00000003-C3D6-43BE-8AAC-2AA4900FF4A0}"/>
              </c:ext>
            </c:extLst>
          </c:dPt>
          <c:dPt>
            <c:idx val="4"/>
            <c:bubble3D val="0"/>
            <c:spPr>
              <a:solidFill>
                <a:schemeClr val="tx2">
                  <a:lumMod val="40000"/>
                  <a:lumOff val="60000"/>
                </a:schemeClr>
              </a:solidFill>
              <a:ln>
                <a:noFill/>
              </a:ln>
              <a:effectLst/>
            </c:spPr>
            <c:extLst>
              <c:ext xmlns:c16="http://schemas.microsoft.com/office/drawing/2014/chart" uri="{C3380CC4-5D6E-409C-BE32-E72D297353CC}">
                <c16:uniqueId val="{0000001C-C3D6-43BE-8AAC-2AA4900FF4A0}"/>
              </c:ext>
            </c:extLst>
          </c:dPt>
          <c:dLbls>
            <c:dLbl>
              <c:idx val="0"/>
              <c:layout>
                <c:manualLayout>
                  <c:x val="1.5965335861639118E-2"/>
                  <c:y val="-2.962149789928379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AE7794E1-A441-4622-BFAE-72E8B8CBDB23}" type="CATEGORYNAME">
                      <a:rPr lang="en-US" sz="1000" baseline="0" smtClean="0">
                        <a:solidFill>
                          <a:srgbClr val="004376"/>
                        </a:solidFill>
                      </a:rPr>
                      <a:pPr>
                        <a:defRPr sz="1000">
                          <a:solidFill>
                            <a:srgbClr val="B3A369"/>
                          </a:solidFill>
                        </a:defRPr>
                      </a:pPr>
                      <a:t>[CATEGORY NAME]</a:t>
                    </a:fld>
                    <a:r>
                      <a:rPr lang="en-US" sz="1000" baseline="0" dirty="0">
                        <a:solidFill>
                          <a:srgbClr val="004376"/>
                        </a:solidFill>
                      </a:rPr>
                      <a:t> | 5</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3D6-43BE-8AAC-2AA4900FF4A0}"/>
                </c:ext>
              </c:extLst>
            </c:dLbl>
            <c:dLbl>
              <c:idx val="1"/>
              <c:layout>
                <c:manualLayout>
                  <c:x val="-3.0334138137114445E-2"/>
                  <c:y val="9.873832633094607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8A402D83-53FC-4F01-B474-9C6C971B06CE}" type="CATEGORYNAME">
                      <a:rPr lang="en-US" sz="1000" baseline="0" smtClean="0">
                        <a:solidFill>
                          <a:srgbClr val="B3A369"/>
                        </a:solidFill>
                      </a:rPr>
                      <a:pPr>
                        <a:defRPr sz="1000">
                          <a:solidFill>
                            <a:srgbClr val="B3A369"/>
                          </a:solidFill>
                        </a:defRPr>
                      </a:pPr>
                      <a:t>[CATEGORY NAME]</a:t>
                    </a:fld>
                    <a:r>
                      <a:rPr lang="en-US" sz="1000" baseline="0" dirty="0">
                        <a:solidFill>
                          <a:srgbClr val="B3A369"/>
                        </a:solidFill>
                      </a:rPr>
                      <a:t> | </a:t>
                    </a:r>
                    <a:fld id="{1DF61BEB-A6E6-4D18-BF95-DC0A4A4B5E1D}" type="VALUE">
                      <a:rPr lang="en-US" sz="1000" baseline="0" smtClean="0">
                        <a:solidFill>
                          <a:srgbClr val="B3A369"/>
                        </a:solidFill>
                      </a:rPr>
                      <a:pPr>
                        <a:defRPr sz="1000">
                          <a:solidFill>
                            <a:srgbClr val="B3A369"/>
                          </a:solidFill>
                        </a:defRPr>
                      </a:pPr>
                      <a:t>[VALUE]</a:t>
                    </a:fld>
                    <a:endParaRPr lang="en-US" sz="1000" baseline="0" dirty="0">
                      <a:solidFill>
                        <a:srgbClr val="B3A369"/>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3D6-43BE-8AAC-2AA4900FF4A0}"/>
                </c:ext>
              </c:extLst>
            </c:dLbl>
            <c:dLbl>
              <c:idx val="2"/>
              <c:layout>
                <c:manualLayout>
                  <c:x val="2.7141070964786504E-2"/>
                  <c:y val="6.4179912115114895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r>
                      <a:rPr lang="en-US" sz="1000" baseline="0" dirty="0">
                        <a:solidFill>
                          <a:schemeClr val="accent6">
                            <a:lumMod val="60000"/>
                            <a:lumOff val="40000"/>
                          </a:schemeClr>
                        </a:solidFill>
                      </a:rPr>
                      <a:t>Data Point 3 | 4</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bestFit"/>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3D6-43BE-8AAC-2AA4900FF4A0}"/>
                </c:ext>
              </c:extLst>
            </c:dLbl>
            <c:dLbl>
              <c:idx val="3"/>
              <c:layout>
                <c:manualLayout>
                  <c:x val="1.7561869447803032E-2"/>
                  <c:y val="-4.1963788690652093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F39049AE-09B7-4987-A8ED-BACE15324105}" type="CATEGORYNAME">
                      <a:rPr lang="en-US" sz="1000" baseline="0" smtClean="0">
                        <a:solidFill>
                          <a:srgbClr val="54585A"/>
                        </a:solidFill>
                      </a:rPr>
                      <a:pPr>
                        <a:defRPr sz="1000">
                          <a:solidFill>
                            <a:srgbClr val="B3A369"/>
                          </a:solidFill>
                        </a:defRPr>
                      </a:pPr>
                      <a:t>[CATEGORY NAME]</a:t>
                    </a:fld>
                    <a:r>
                      <a:rPr lang="en-US" sz="1000" baseline="0" dirty="0">
                        <a:solidFill>
                          <a:srgbClr val="54585A"/>
                        </a:solidFill>
                      </a:rPr>
                      <a:t> | </a:t>
                    </a:r>
                    <a:fld id="{5CADD2B1-1F32-4A59-932F-6BF79E3E1C2E}" type="VALUE">
                      <a:rPr lang="en-US" sz="1000" baseline="0" smtClean="0">
                        <a:solidFill>
                          <a:srgbClr val="54585A"/>
                        </a:solidFill>
                      </a:rPr>
                      <a:pPr>
                        <a:defRPr sz="1000">
                          <a:solidFill>
                            <a:srgbClr val="B3A369"/>
                          </a:solidFill>
                        </a:defRPr>
                      </a:pPr>
                      <a:t>[VALUE]</a:t>
                    </a:fld>
                    <a:endParaRPr lang="en-US" sz="1000" baseline="0" dirty="0">
                      <a:solidFill>
                        <a:srgbClr val="54585A"/>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3D6-43BE-8AAC-2AA4900FF4A0}"/>
                </c:ext>
              </c:extLst>
            </c:dLbl>
            <c:dLbl>
              <c:idx val="4"/>
              <c:layout>
                <c:manualLayout>
                  <c:x val="0"/>
                  <c:y val="-2.4684581582736499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D8A8B773-CA91-48AC-B88C-39DF067C184E}" type="CATEGORYNAME">
                      <a:rPr lang="en-US" sz="1000" baseline="0" smtClean="0">
                        <a:solidFill>
                          <a:schemeClr val="accent3">
                            <a:lumMod val="60000"/>
                            <a:lumOff val="40000"/>
                          </a:schemeClr>
                        </a:solidFill>
                      </a:rPr>
                      <a:pPr>
                        <a:defRPr sz="1000">
                          <a:solidFill>
                            <a:srgbClr val="B3A369"/>
                          </a:solidFill>
                        </a:defRPr>
                      </a:pPr>
                      <a:t>[CATEGORY NAME]</a:t>
                    </a:fld>
                    <a:r>
                      <a:rPr lang="en-US" sz="1000" baseline="0" dirty="0">
                        <a:solidFill>
                          <a:schemeClr val="accent3">
                            <a:lumMod val="60000"/>
                            <a:lumOff val="40000"/>
                          </a:schemeClr>
                        </a:solidFill>
                      </a:rPr>
                      <a:t> | </a:t>
                    </a:r>
                    <a:fld id="{8290661B-3229-4C65-B83B-534884BCDB85}" type="VALUE">
                      <a:rPr lang="en-US" sz="1000" baseline="0" smtClean="0">
                        <a:solidFill>
                          <a:schemeClr val="accent3">
                            <a:lumMod val="60000"/>
                            <a:lumOff val="40000"/>
                          </a:schemeClr>
                        </a:solidFill>
                      </a:rPr>
                      <a:pPr>
                        <a:defRPr sz="1000">
                          <a:solidFill>
                            <a:srgbClr val="B3A369"/>
                          </a:solidFill>
                        </a:defRPr>
                      </a:pPr>
                      <a:t>[VALUE]</a:t>
                    </a:fld>
                    <a:endParaRPr lang="en-US" sz="1000" baseline="0" dirty="0">
                      <a:solidFill>
                        <a:schemeClr val="accent3">
                          <a:lumMod val="60000"/>
                          <a:lumOff val="40000"/>
                        </a:schemeClr>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Sheet1!$B$2:$B$6</c:f>
              <c:numCache>
                <c:formatCode>General</c:formatCode>
                <c:ptCount val="5"/>
                <c:pt idx="0">
                  <c:v>3</c:v>
                </c:pt>
                <c:pt idx="1">
                  <c:v>7</c:v>
                </c:pt>
                <c:pt idx="2">
                  <c:v>4</c:v>
                </c:pt>
                <c:pt idx="3">
                  <c:v>3</c:v>
                </c:pt>
                <c:pt idx="4">
                  <c:v>2</c:v>
                </c:pt>
              </c:numCache>
            </c:numRef>
          </c:val>
          <c:extLst>
            <c:ext xmlns:c16="http://schemas.microsoft.com/office/drawing/2014/chart" uri="{C3380CC4-5D6E-409C-BE32-E72D297353CC}">
              <c16:uniqueId val="{00000004-C3D6-43BE-8AAC-2AA4900FF4A0}"/>
            </c:ext>
          </c:extLst>
        </c:ser>
        <c:ser>
          <c:idx val="1"/>
          <c:order val="1"/>
          <c:tx>
            <c:strRef>
              <c:f>Sheet1!$C$1</c:f>
              <c:strCache>
                <c:ptCount val="1"/>
                <c:pt idx="0">
                  <c:v>Column1</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C-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B-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C-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D-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B-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Sheet1!$C$2:$C$6</c:f>
              <c:numCache>
                <c:formatCode>General</c:formatCode>
                <c:ptCount val="5"/>
              </c:numCache>
            </c:numRef>
          </c:val>
          <c:extLst>
            <c:ext xmlns:c16="http://schemas.microsoft.com/office/drawing/2014/chart" uri="{C3380CC4-5D6E-409C-BE32-E72D297353CC}">
              <c16:uniqueId val="{00000005-C3D6-43BE-8AAC-2AA4900FF4A0}"/>
            </c:ext>
          </c:extLst>
        </c:ser>
        <c:ser>
          <c:idx val="2"/>
          <c:order val="2"/>
          <c:tx>
            <c:strRef>
              <c:f>Sheet1!$D$1</c:f>
              <c:strCache>
                <c:ptCount val="1"/>
                <c:pt idx="0">
                  <c:v>Column2</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A-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A-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9-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8-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A-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A-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Sheet1!$D$2:$D$6</c:f>
              <c:numCache>
                <c:formatCode>General</c:formatCode>
                <c:ptCount val="5"/>
              </c:numCache>
            </c:numRef>
          </c:val>
          <c:extLst>
            <c:ext xmlns:c16="http://schemas.microsoft.com/office/drawing/2014/chart" uri="{C3380CC4-5D6E-409C-BE32-E72D297353CC}">
              <c16:uniqueId val="{00000006-C3D6-43BE-8AAC-2AA4900FF4A0}"/>
            </c:ext>
          </c:extLst>
        </c:ser>
        <c:ser>
          <c:idx val="3"/>
          <c:order val="3"/>
          <c:tx>
            <c:strRef>
              <c:f>Sheet1!$E$1</c:f>
              <c:strCache>
                <c:ptCount val="1"/>
                <c:pt idx="0">
                  <c:v>Column3</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D-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9-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5-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D-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9-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1-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Sheet1!$E$2:$E$6</c:f>
              <c:numCache>
                <c:formatCode>General</c:formatCode>
                <c:ptCount val="5"/>
              </c:numCache>
            </c:numRef>
          </c:val>
          <c:extLst>
            <c:ext xmlns:c16="http://schemas.microsoft.com/office/drawing/2014/chart" uri="{C3380CC4-5D6E-409C-BE32-E72D297353CC}">
              <c16:uniqueId val="{00000010-C3D6-43BE-8AAC-2AA4900FF4A0}"/>
            </c:ext>
          </c:extLst>
        </c:ser>
        <c:ser>
          <c:idx val="4"/>
          <c:order val="4"/>
          <c:tx>
            <c:strRef>
              <c:f>Sheet1!$F$1</c:f>
              <c:strCache>
                <c:ptCount val="1"/>
                <c:pt idx="0">
                  <c:v>Column4</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6-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8-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6-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8-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2-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Sheet1!$F$2:$F$6</c:f>
              <c:numCache>
                <c:formatCode>General</c:formatCode>
                <c:ptCount val="5"/>
              </c:numCache>
            </c:numRef>
          </c:val>
          <c:extLst>
            <c:ext xmlns:c16="http://schemas.microsoft.com/office/drawing/2014/chart" uri="{C3380CC4-5D6E-409C-BE32-E72D297353CC}">
              <c16:uniqueId val="{00000011-C3D6-43BE-8AAC-2AA4900FF4A0}"/>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11/24/23</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11/24/23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make sure to us photos with dark backgrounds or use Picture Color &gt; Recolor to ensure contrast with the title text.</a:t>
            </a:r>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13606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or replace photo and then go to Arrange &gt; Send Backward until the Georgia Tech logo appears above the image.</a:t>
            </a:r>
          </a:p>
        </p:txBody>
      </p:sp>
      <p:sp>
        <p:nvSpPr>
          <p:cNvPr id="4" name="Slide Number Placeholder 3"/>
          <p:cNvSpPr>
            <a:spLocks noGrp="1"/>
          </p:cNvSpPr>
          <p:nvPr>
            <p:ph type="sldNum" sz="quarter" idx="5"/>
          </p:nvPr>
        </p:nvSpPr>
        <p:spPr/>
        <p:txBody>
          <a:bodyPr/>
          <a:lstStyle/>
          <a:p>
            <a:fld id="{7AA5D7CC-4584-7D4D-9AC5-26861B0A276E}" type="slidenum">
              <a:rPr lang="en-US" smtClean="0"/>
              <a:t>14</a:t>
            </a:fld>
            <a:endParaRPr lang="en-US"/>
          </a:p>
        </p:txBody>
      </p:sp>
    </p:spTree>
    <p:extLst>
      <p:ext uri="{BB962C8B-B14F-4D97-AF65-F5344CB8AC3E}">
        <p14:creationId xmlns:p14="http://schemas.microsoft.com/office/powerpoint/2010/main" val="200149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11/24/23</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11/24/23</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11/24/23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11/24/23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11/24/23</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11/24/23</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11/24/23</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11/24/23</a:t>
            </a:fld>
            <a:endParaRPr lang="en-US" dirty="0"/>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dirty="0"/>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dirty="0"/>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0">
            <a:extLst>
              <a:ext uri="{FF2B5EF4-FFF2-40B4-BE49-F238E27FC236}">
                <a16:creationId xmlns:a16="http://schemas.microsoft.com/office/drawing/2014/main" id="{F64BEEBC-AE20-0931-2193-11EF8F682D9B}"/>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5" name="Text Placeholder 11">
            <a:extLst>
              <a:ext uri="{FF2B5EF4-FFF2-40B4-BE49-F238E27FC236}">
                <a16:creationId xmlns:a16="http://schemas.microsoft.com/office/drawing/2014/main" id="{D1BFEEB1-1250-CB23-C303-2290A9F73B30}"/>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317493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F07C9153-7FEC-638D-4ADD-6BB1DD8D4D82}"/>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4" name="Text Placeholder 11">
            <a:extLst>
              <a:ext uri="{FF2B5EF4-FFF2-40B4-BE49-F238E27FC236}">
                <a16:creationId xmlns:a16="http://schemas.microsoft.com/office/drawing/2014/main" id="{FE485BB9-C655-511D-0A07-5032FD2F8C76}"/>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2978175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0A5E07F1-324A-EAB5-7F55-AEE3D6891391}"/>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4" name="Text Placeholder 11">
            <a:extLst>
              <a:ext uri="{FF2B5EF4-FFF2-40B4-BE49-F238E27FC236}">
                <a16:creationId xmlns:a16="http://schemas.microsoft.com/office/drawing/2014/main" id="{3D3E42BF-71A1-25AD-433E-81802107BFA8}"/>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538402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877FD755-E0C4-6855-6104-473A50AFAC03}"/>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4" name="Text Placeholder 11">
            <a:extLst>
              <a:ext uri="{FF2B5EF4-FFF2-40B4-BE49-F238E27FC236}">
                <a16:creationId xmlns:a16="http://schemas.microsoft.com/office/drawing/2014/main" id="{899459AD-2E3D-84AE-9D0B-4E11607C46DC}"/>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276739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1624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8.png"/><Relationship Id="rId4" Type="http://schemas.openxmlformats.org/officeDocument/2006/relationships/slideLayout" Target="../slideLayouts/slideLayout14.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3" r:id="rId3"/>
    <p:sldLayoutId id="2147483704" r:id="rId4"/>
    <p:sldLayoutId id="2147483705" r:id="rId5"/>
    <p:sldLayoutId id="2147483706" r:id="rId6"/>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11/24/23</a:t>
            </a:fld>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svg"/><Relationship Id="rId7" Type="http://schemas.openxmlformats.org/officeDocument/2006/relationships/image" Target="../media/image32.sv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hyperlink" Target="https://www.accruent.com/resources/blog-posts/four-important-factors-site-selection"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lstStyle/>
          <a:p>
            <a:r>
              <a:rPr lang="en-US" dirty="0"/>
              <a:t>Title Option 1</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2558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Main text – Navy Roboto 24px.</a:t>
            </a:r>
          </a:p>
          <a:p>
            <a:pPr lvl="1"/>
            <a:r>
              <a:rPr lang="en-US" sz="1800" dirty="0"/>
              <a:t>Example of a sub point. 18px Roboto</a:t>
            </a:r>
          </a:p>
          <a:p>
            <a:pPr lvl="1"/>
            <a:endParaRPr lang="en-US" dirty="0"/>
          </a:p>
          <a:p>
            <a:pPr lvl="1"/>
            <a:r>
              <a:rPr lang="en-US" dirty="0"/>
              <a:t>Subpoint example</a:t>
            </a:r>
          </a:p>
          <a:p>
            <a:pPr lvl="2"/>
            <a:r>
              <a:rPr lang="en-US" dirty="0"/>
              <a:t>Sub-sub point example the first</a:t>
            </a:r>
          </a:p>
          <a:p>
            <a:pPr lvl="2"/>
            <a:r>
              <a:rPr lang="en-US" dirty="0"/>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choropleth map: </a:t>
            </a:r>
            <a:r>
              <a:rPr lang="en-US" dirty="0" err="1"/>
              <a:t>livehouse</a:t>
            </a:r>
            <a:r>
              <a:rPr lang="en-US" dirty="0"/>
              <a:t> count in each census tract</a:t>
            </a:r>
          </a:p>
        </p:txBody>
      </p:sp>
      <p:pic>
        <p:nvPicPr>
          <p:cNvPr id="5" name="Picture 4">
            <a:extLst>
              <a:ext uri="{FF2B5EF4-FFF2-40B4-BE49-F238E27FC236}">
                <a16:creationId xmlns:a16="http://schemas.microsoft.com/office/drawing/2014/main" id="{BD743529-8B54-4F07-3EFB-3182E95897D1}"/>
              </a:ext>
            </a:extLst>
          </p:cNvPr>
          <p:cNvPicPr>
            <a:picLocks noChangeAspect="1"/>
          </p:cNvPicPr>
          <p:nvPr/>
        </p:nvPicPr>
        <p:blipFill>
          <a:blip r:embed="rId2"/>
          <a:srcRect/>
          <a:stretch/>
        </p:blipFill>
        <p:spPr>
          <a:xfrm>
            <a:off x="474745" y="1158375"/>
            <a:ext cx="7772399" cy="5498903"/>
          </a:xfrm>
          <a:prstGeom prst="rect">
            <a:avLst/>
          </a:prstGeom>
        </p:spPr>
      </p:pic>
    </p:spTree>
    <p:extLst>
      <p:ext uri="{BB962C8B-B14F-4D97-AF65-F5344CB8AC3E}">
        <p14:creationId xmlns:p14="http://schemas.microsoft.com/office/powerpoint/2010/main" val="2693100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Main text – Navy Roboto 24px.</a:t>
            </a:r>
          </a:p>
          <a:p>
            <a:pPr lvl="1"/>
            <a:r>
              <a:rPr lang="en-US" sz="1800" dirty="0"/>
              <a:t>Example of a sub point. 18px Roboto</a:t>
            </a:r>
          </a:p>
          <a:p>
            <a:pPr lvl="1"/>
            <a:endParaRPr lang="en-US" dirty="0"/>
          </a:p>
          <a:p>
            <a:pPr lvl="1"/>
            <a:r>
              <a:rPr lang="en-US" dirty="0"/>
              <a:t>Subpoint example</a:t>
            </a:r>
          </a:p>
          <a:p>
            <a:pPr lvl="2"/>
            <a:r>
              <a:rPr lang="en-US" dirty="0"/>
              <a:t>Sub-sub point example the first</a:t>
            </a:r>
          </a:p>
          <a:p>
            <a:pPr lvl="2"/>
            <a:r>
              <a:rPr lang="en-US" dirty="0"/>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service area</a:t>
            </a:r>
          </a:p>
        </p:txBody>
      </p:sp>
      <p:pic>
        <p:nvPicPr>
          <p:cNvPr id="5" name="Picture 4">
            <a:extLst>
              <a:ext uri="{FF2B5EF4-FFF2-40B4-BE49-F238E27FC236}">
                <a16:creationId xmlns:a16="http://schemas.microsoft.com/office/drawing/2014/main" id="{E5F588E0-3EED-ECF4-1796-DCFCFE6D1DF5}"/>
              </a:ext>
            </a:extLst>
          </p:cNvPr>
          <p:cNvPicPr>
            <a:picLocks noChangeAspect="1"/>
          </p:cNvPicPr>
          <p:nvPr/>
        </p:nvPicPr>
        <p:blipFill>
          <a:blip r:embed="rId2"/>
          <a:stretch>
            <a:fillRect/>
          </a:stretch>
        </p:blipFill>
        <p:spPr>
          <a:xfrm>
            <a:off x="380999" y="1043492"/>
            <a:ext cx="7772400" cy="5498903"/>
          </a:xfrm>
          <a:prstGeom prst="rect">
            <a:avLst/>
          </a:prstGeom>
        </p:spPr>
      </p:pic>
    </p:spTree>
    <p:extLst>
      <p:ext uri="{BB962C8B-B14F-4D97-AF65-F5344CB8AC3E}">
        <p14:creationId xmlns:p14="http://schemas.microsoft.com/office/powerpoint/2010/main" val="2720036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Main text – Navy Roboto 24px.</a:t>
            </a:r>
          </a:p>
          <a:p>
            <a:pPr lvl="1"/>
            <a:r>
              <a:rPr lang="en-US" sz="1800" dirty="0"/>
              <a:t>Example of a sub point. 18px Roboto</a:t>
            </a:r>
          </a:p>
          <a:p>
            <a:pPr lvl="1"/>
            <a:endParaRPr lang="en-US" dirty="0"/>
          </a:p>
          <a:p>
            <a:pPr lvl="1"/>
            <a:r>
              <a:rPr lang="en-US" dirty="0"/>
              <a:t>Subpoint example</a:t>
            </a:r>
          </a:p>
          <a:p>
            <a:pPr lvl="2"/>
            <a:r>
              <a:rPr lang="en-US" dirty="0"/>
              <a:t>Sub-sub point example the first</a:t>
            </a:r>
          </a:p>
          <a:p>
            <a:pPr lvl="2"/>
            <a:r>
              <a:rPr lang="en-US" dirty="0"/>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density heatmap</a:t>
            </a:r>
          </a:p>
        </p:txBody>
      </p:sp>
    </p:spTree>
    <p:extLst>
      <p:ext uri="{BB962C8B-B14F-4D97-AF65-F5344CB8AC3E}">
        <p14:creationId xmlns:p14="http://schemas.microsoft.com/office/powerpoint/2010/main" val="3086850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8A02-B3C7-8A20-70BE-F693F8298621}"/>
              </a:ext>
            </a:extLst>
          </p:cNvPr>
          <p:cNvSpPr>
            <a:spLocks noGrp="1"/>
          </p:cNvSpPr>
          <p:nvPr>
            <p:ph type="title"/>
          </p:nvPr>
        </p:nvSpPr>
        <p:spPr>
          <a:xfrm>
            <a:off x="381001" y="518884"/>
            <a:ext cx="3932767" cy="1189266"/>
          </a:xfrm>
        </p:spPr>
        <p:txBody>
          <a:bodyPr anchor="t"/>
          <a:lstStyle/>
          <a:p>
            <a:r>
              <a:rPr lang="en-US" dirty="0"/>
              <a:t>Headlines with Text and Images</a:t>
            </a:r>
          </a:p>
        </p:txBody>
      </p:sp>
      <p:pic>
        <p:nvPicPr>
          <p:cNvPr id="6" name="Content Placeholder 5" descr="A picture containing sky, outdoor, place of worship&#10;&#10;Description automatically generated">
            <a:extLst>
              <a:ext uri="{FF2B5EF4-FFF2-40B4-BE49-F238E27FC236}">
                <a16:creationId xmlns:a16="http://schemas.microsoft.com/office/drawing/2014/main" id="{F4A73DDE-F699-B26D-E132-539132C1948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624250" y="518884"/>
            <a:ext cx="7186749" cy="4789239"/>
          </a:xfrm>
        </p:spPr>
      </p:pic>
      <p:sp>
        <p:nvSpPr>
          <p:cNvPr id="4" name="Text Placeholder 3">
            <a:extLst>
              <a:ext uri="{FF2B5EF4-FFF2-40B4-BE49-F238E27FC236}">
                <a16:creationId xmlns:a16="http://schemas.microsoft.com/office/drawing/2014/main" id="{88C61021-43BE-6321-063C-E11195E7B4AC}"/>
              </a:ext>
            </a:extLst>
          </p:cNvPr>
          <p:cNvSpPr>
            <a:spLocks noGrp="1"/>
          </p:cNvSpPr>
          <p:nvPr>
            <p:ph type="body" sz="half" idx="2"/>
          </p:nvPr>
        </p:nvSpPr>
        <p:spPr>
          <a:xfrm>
            <a:off x="381001" y="1925599"/>
            <a:ext cx="3932767" cy="3382525"/>
          </a:xfrm>
        </p:spPr>
        <p:txBody>
          <a:bodyPr>
            <a:noAutofit/>
          </a:bodyPr>
          <a:lstStyle/>
          <a:p>
            <a:pPr>
              <a:lnSpc>
                <a:spcPct val="120000"/>
              </a:lnSpc>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a:t>
            </a:r>
            <a:r>
              <a:rPr lang="en-US" sz="1400" dirty="0" err="1"/>
              <a:t>Nullam</a:t>
            </a:r>
            <a:r>
              <a:rPr lang="en-US" sz="1400" dirty="0"/>
              <a:t> </a:t>
            </a:r>
            <a:r>
              <a:rPr lang="en-US" sz="1400" dirty="0" err="1"/>
              <a:t>placerat</a:t>
            </a:r>
            <a:r>
              <a:rPr lang="en-US" sz="1400" dirty="0"/>
              <a:t> </a:t>
            </a:r>
            <a:r>
              <a:rPr lang="en-US" sz="1400" dirty="0" err="1"/>
              <a:t>purus</a:t>
            </a:r>
            <a:r>
              <a:rPr lang="en-US" sz="1400" dirty="0"/>
              <a:t> vitae </a:t>
            </a:r>
            <a:r>
              <a:rPr lang="en-US" sz="1400" dirty="0" err="1"/>
              <a:t>pellentesque</a:t>
            </a:r>
            <a:r>
              <a:rPr lang="en-US" sz="1400" dirty="0"/>
              <a:t> semper. Duis </a:t>
            </a:r>
            <a:r>
              <a:rPr lang="en-US" sz="1400" dirty="0" err="1"/>
              <a:t>urna</a:t>
            </a:r>
            <a:r>
              <a:rPr lang="en-US" sz="1400" dirty="0"/>
              <a:t> </a:t>
            </a:r>
            <a:r>
              <a:rPr lang="en-US" sz="1400" dirty="0" err="1"/>
              <a:t>tortor</a:t>
            </a:r>
            <a:r>
              <a:rPr lang="en-US" sz="1400" dirty="0"/>
              <a:t>, </a:t>
            </a:r>
            <a:r>
              <a:rPr lang="en-US" sz="1400" dirty="0" err="1"/>
              <a:t>aliquam</a:t>
            </a:r>
            <a:r>
              <a:rPr lang="en-US" sz="1400" dirty="0"/>
              <a:t> </a:t>
            </a:r>
            <a:r>
              <a:rPr lang="en-US" sz="1400" dirty="0" err="1"/>
              <a:t>eu</a:t>
            </a:r>
            <a:r>
              <a:rPr lang="en-US" sz="1400" dirty="0"/>
              <a:t> </a:t>
            </a:r>
            <a:r>
              <a:rPr lang="en-US" sz="1400" dirty="0" err="1"/>
              <a:t>urna</a:t>
            </a:r>
            <a:r>
              <a:rPr lang="en-US" sz="1400" dirty="0"/>
              <a:t> et, </a:t>
            </a:r>
            <a:r>
              <a:rPr lang="en-US" sz="1400" dirty="0" err="1"/>
              <a:t>mattis</a:t>
            </a:r>
            <a:r>
              <a:rPr lang="en-US" sz="1400" dirty="0"/>
              <a:t> </a:t>
            </a:r>
            <a:r>
              <a:rPr lang="en-US" sz="1400" dirty="0" err="1"/>
              <a:t>molestie</a:t>
            </a:r>
            <a:r>
              <a:rPr lang="en-US" sz="1400" dirty="0"/>
              <a:t> </a:t>
            </a:r>
            <a:r>
              <a:rPr lang="en-US" sz="1400" dirty="0" err="1"/>
              <a:t>orci</a:t>
            </a:r>
            <a:r>
              <a:rPr lang="en-US" sz="1400" dirty="0"/>
              <a:t>. Vestibulum ante ipsum </a:t>
            </a:r>
            <a:r>
              <a:rPr lang="en-US" sz="1400" dirty="0" err="1"/>
              <a:t>primis</a:t>
            </a:r>
            <a:r>
              <a:rPr lang="en-US" sz="1400" dirty="0"/>
              <a:t> in </a:t>
            </a:r>
            <a:r>
              <a:rPr lang="en-US" sz="1400" dirty="0" err="1"/>
              <a:t>faucibus</a:t>
            </a:r>
            <a:r>
              <a:rPr lang="en-US" sz="1400" dirty="0"/>
              <a:t> </a:t>
            </a:r>
            <a:r>
              <a:rPr lang="en-US" sz="1400" dirty="0" err="1"/>
              <a:t>orci</a:t>
            </a:r>
            <a:r>
              <a:rPr lang="en-US" sz="1400" dirty="0"/>
              <a:t> </a:t>
            </a:r>
            <a:r>
              <a:rPr lang="en-US" sz="1400" dirty="0" err="1"/>
              <a:t>luctus</a:t>
            </a:r>
            <a:r>
              <a:rPr lang="en-US" sz="1400" dirty="0"/>
              <a:t> et </a:t>
            </a:r>
            <a:r>
              <a:rPr lang="en-US" sz="1400" dirty="0" err="1"/>
              <a:t>ultrices</a:t>
            </a:r>
            <a:r>
              <a:rPr lang="en-US" sz="1400" dirty="0"/>
              <a:t> </a:t>
            </a:r>
            <a:r>
              <a:rPr lang="en-US" sz="1400" dirty="0" err="1"/>
              <a:t>posuere</a:t>
            </a:r>
            <a:r>
              <a:rPr lang="en-US" sz="1400" dirty="0"/>
              <a:t> </a:t>
            </a:r>
            <a:r>
              <a:rPr lang="en-US" sz="1400" dirty="0" err="1"/>
              <a:t>cubilia</a:t>
            </a:r>
            <a:r>
              <a:rPr lang="en-US" sz="1400" dirty="0"/>
              <a:t> </a:t>
            </a:r>
            <a:r>
              <a:rPr lang="en-US" sz="1400" dirty="0" err="1"/>
              <a:t>curae</a:t>
            </a:r>
            <a:r>
              <a:rPr lang="en-US" sz="1400" dirty="0"/>
              <a:t>; Cras tempus </a:t>
            </a:r>
            <a:r>
              <a:rPr lang="en-US" sz="1400" dirty="0" err="1"/>
              <a:t>neque</a:t>
            </a:r>
            <a:r>
              <a:rPr lang="en-US" sz="1400" dirty="0"/>
              <a:t> id ligula </a:t>
            </a:r>
            <a:r>
              <a:rPr lang="en-US" sz="1400" dirty="0" err="1"/>
              <a:t>commodo</a:t>
            </a:r>
            <a:r>
              <a:rPr lang="en-US" sz="1400" dirty="0"/>
              <a:t> </a:t>
            </a:r>
            <a:r>
              <a:rPr lang="en-US" sz="1400" dirty="0" err="1"/>
              <a:t>condimentum</a:t>
            </a:r>
            <a:r>
              <a:rPr lang="en-US" sz="1400" dirty="0"/>
              <a:t>. </a:t>
            </a:r>
            <a:r>
              <a:rPr lang="en-US" sz="1400" dirty="0" err="1"/>
              <a:t>Etiam</a:t>
            </a:r>
            <a:r>
              <a:rPr lang="en-US" sz="1400" dirty="0"/>
              <a:t> dui eros, </a:t>
            </a:r>
            <a:r>
              <a:rPr lang="en-US" sz="1400" dirty="0" err="1"/>
              <a:t>rutrum</a:t>
            </a:r>
            <a:r>
              <a:rPr lang="en-US" sz="1400" dirty="0"/>
              <a:t> et </a:t>
            </a:r>
            <a:r>
              <a:rPr lang="en-US" sz="1400" dirty="0" err="1"/>
              <a:t>tellus</a:t>
            </a:r>
            <a:r>
              <a:rPr lang="en-US" sz="1400" dirty="0"/>
              <a:t> at, maximus </a:t>
            </a:r>
            <a:r>
              <a:rPr lang="en-US" sz="1400" dirty="0" err="1"/>
              <a:t>finibus</a:t>
            </a:r>
            <a:r>
              <a:rPr lang="en-US" sz="1400" dirty="0"/>
              <a:t> dolor. </a:t>
            </a:r>
            <a:r>
              <a:rPr lang="en-US" sz="1400" dirty="0" err="1"/>
              <a:t>Fusce</a:t>
            </a:r>
            <a:r>
              <a:rPr lang="en-US" sz="1400" dirty="0"/>
              <a:t> </a:t>
            </a:r>
            <a:r>
              <a:rPr lang="en-US" sz="1400" dirty="0" err="1"/>
              <a:t>eget</a:t>
            </a:r>
            <a:r>
              <a:rPr lang="en-US" sz="1400" dirty="0"/>
              <a:t> </a:t>
            </a:r>
            <a:r>
              <a:rPr lang="en-US" sz="1400" dirty="0" err="1"/>
              <a:t>tellus</a:t>
            </a:r>
            <a:r>
              <a:rPr lang="en-US" sz="1400" dirty="0"/>
              <a:t> </a:t>
            </a:r>
            <a:r>
              <a:rPr lang="en-US" sz="1400" dirty="0" err="1"/>
              <a:t>euismod</a:t>
            </a:r>
            <a:r>
              <a:rPr lang="en-US" sz="1400" dirty="0"/>
              <a:t>, </a:t>
            </a:r>
            <a:r>
              <a:rPr lang="en-US" sz="1400" dirty="0" err="1"/>
              <a:t>volutpat</a:t>
            </a:r>
            <a:r>
              <a:rPr lang="en-US" sz="1400" dirty="0"/>
              <a:t> </a:t>
            </a:r>
            <a:r>
              <a:rPr lang="en-US" sz="1400" dirty="0" err="1"/>
              <a:t>orci</a:t>
            </a:r>
            <a:r>
              <a:rPr lang="en-US" sz="1400" dirty="0"/>
              <a:t> id, convallis lorem. Proin </a:t>
            </a:r>
            <a:r>
              <a:rPr lang="en-US" sz="1400" dirty="0" err="1"/>
              <a:t>ultricies</a:t>
            </a:r>
            <a:r>
              <a:rPr lang="en-US" sz="1400" dirty="0"/>
              <a:t> pharetra ligula vitae </a:t>
            </a:r>
            <a:r>
              <a:rPr lang="en-US" sz="1400" dirty="0" err="1"/>
              <a:t>blandit</a:t>
            </a:r>
            <a:r>
              <a:rPr lang="en-US" sz="1400" dirty="0"/>
              <a:t>. </a:t>
            </a:r>
            <a:r>
              <a:rPr lang="en-US" sz="1400" dirty="0" err="1"/>
              <a:t>Aliquam</a:t>
            </a:r>
            <a:r>
              <a:rPr lang="en-US" sz="1400" dirty="0"/>
              <a:t> </a:t>
            </a:r>
            <a:r>
              <a:rPr lang="en-US" sz="1400" dirty="0" err="1"/>
              <a:t>porttitor</a:t>
            </a:r>
            <a:r>
              <a:rPr lang="en-US" sz="1400" dirty="0"/>
              <a:t> mi </a:t>
            </a:r>
            <a:r>
              <a:rPr lang="en-US" sz="1400" dirty="0" err="1"/>
              <a:t>nec</a:t>
            </a:r>
            <a:r>
              <a:rPr lang="en-US" sz="1400" dirty="0"/>
              <a:t> </a:t>
            </a:r>
            <a:r>
              <a:rPr lang="en-US" sz="1400" dirty="0" err="1"/>
              <a:t>finibus</a:t>
            </a:r>
            <a:r>
              <a:rPr lang="en-US" sz="1400" dirty="0"/>
              <a:t> lacinia. </a:t>
            </a:r>
            <a:r>
              <a:rPr lang="en-US" sz="1400" dirty="0" err="1"/>
              <a:t>Curabitur</a:t>
            </a:r>
            <a:r>
              <a:rPr lang="en-US" sz="1400" dirty="0"/>
              <a:t> </a:t>
            </a:r>
            <a:r>
              <a:rPr lang="en-US" sz="1400" dirty="0" err="1"/>
              <a:t>pretium</a:t>
            </a:r>
            <a:r>
              <a:rPr lang="en-US" sz="1400" dirty="0"/>
              <a:t> convallis </a:t>
            </a:r>
            <a:r>
              <a:rPr lang="en-US" sz="1400" dirty="0" err="1"/>
              <a:t>tellus</a:t>
            </a:r>
            <a:r>
              <a:rPr lang="en-US" sz="1400" dirty="0"/>
              <a:t>, </a:t>
            </a:r>
            <a:r>
              <a:rPr lang="en-US" sz="1400" dirty="0" err="1"/>
              <a:t>eu</a:t>
            </a:r>
            <a:r>
              <a:rPr lang="en-US" sz="1400" dirty="0"/>
              <a:t> </a:t>
            </a:r>
            <a:r>
              <a:rPr lang="en-US" sz="1400" dirty="0" err="1"/>
              <a:t>egestas</a:t>
            </a:r>
            <a:r>
              <a:rPr lang="en-US" sz="1400" dirty="0"/>
              <a:t> nisi </a:t>
            </a:r>
            <a:r>
              <a:rPr lang="en-US" sz="1400" dirty="0" err="1"/>
              <a:t>tincidunt</a:t>
            </a:r>
            <a:r>
              <a:rPr lang="en-US" sz="1400" dirty="0"/>
              <a:t> </a:t>
            </a:r>
            <a:r>
              <a:rPr lang="en-US" sz="1400" dirty="0" err="1"/>
              <a:t>ut.</a:t>
            </a:r>
            <a:r>
              <a:rPr lang="en-US" sz="1400" dirty="0"/>
              <a:t> </a:t>
            </a:r>
          </a:p>
        </p:txBody>
      </p:sp>
    </p:spTree>
    <p:extLst>
      <p:ext uri="{BB962C8B-B14F-4D97-AF65-F5344CB8AC3E}">
        <p14:creationId xmlns:p14="http://schemas.microsoft.com/office/powerpoint/2010/main" val="2724052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A1DECB-6E05-DCE9-8DBE-E10A94C4B6C6}"/>
              </a:ext>
            </a:extLst>
          </p:cNvPr>
          <p:cNvPicPr>
            <a:picLocks noChangeAspect="1"/>
          </p:cNvPicPr>
          <p:nvPr/>
        </p:nvPicPr>
        <p:blipFill>
          <a:blip r:embed="rId3"/>
          <a:srcRect t="15" b="15"/>
          <a:stretch/>
        </p:blipFill>
        <p:spPr>
          <a:xfrm>
            <a:off x="0" y="3573"/>
            <a:ext cx="12179296" cy="6850854"/>
          </a:xfrm>
          <a:prstGeom prst="rect">
            <a:avLst/>
          </a:prstGeom>
        </p:spPr>
      </p:pic>
      <p:pic>
        <p:nvPicPr>
          <p:cNvPr id="3" name="Picture 2">
            <a:extLst>
              <a:ext uri="{FF2B5EF4-FFF2-40B4-BE49-F238E27FC236}">
                <a16:creationId xmlns:a16="http://schemas.microsoft.com/office/drawing/2014/main" id="{113F6911-D671-1D2D-E405-34C9B8639780}"/>
              </a:ext>
            </a:extLst>
          </p:cNvPr>
          <p:cNvPicPr>
            <a:picLocks noChangeAspect="1"/>
          </p:cNvPicPr>
          <p:nvPr/>
        </p:nvPicPr>
        <p:blipFill rotWithShape="1">
          <a:blip r:embed="rId4"/>
          <a:srcRect t="73770"/>
          <a:stretch/>
        </p:blipFill>
        <p:spPr>
          <a:xfrm>
            <a:off x="1" y="5059179"/>
            <a:ext cx="12191999" cy="1798821"/>
          </a:xfrm>
          <a:prstGeom prst="rect">
            <a:avLst/>
          </a:prstGeom>
        </p:spPr>
      </p:pic>
      <p:sp>
        <p:nvSpPr>
          <p:cNvPr id="6" name="Title 1">
            <a:extLst>
              <a:ext uri="{FF2B5EF4-FFF2-40B4-BE49-F238E27FC236}">
                <a16:creationId xmlns:a16="http://schemas.microsoft.com/office/drawing/2014/main" id="{B54F78F0-FB39-3A52-49A5-2DF62897BA39}"/>
              </a:ext>
            </a:extLst>
          </p:cNvPr>
          <p:cNvSpPr txBox="1">
            <a:spLocks/>
          </p:cNvSpPr>
          <p:nvPr/>
        </p:nvSpPr>
        <p:spPr>
          <a:xfrm>
            <a:off x="381000" y="200722"/>
            <a:ext cx="11430000" cy="1014761"/>
          </a:xfrm>
          <a:prstGeom prst="rect">
            <a:avLst/>
          </a:prstGeom>
        </p:spPr>
        <p:txBody>
          <a:bodyPr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solidFill>
                  <a:schemeClr val="bg1"/>
                </a:solidFill>
              </a:rPr>
              <a:t>Full Page Photo</a:t>
            </a:r>
          </a:p>
        </p:txBody>
      </p:sp>
    </p:spTree>
    <p:extLst>
      <p:ext uri="{BB962C8B-B14F-4D97-AF65-F5344CB8AC3E}">
        <p14:creationId xmlns:p14="http://schemas.microsoft.com/office/powerpoint/2010/main" val="2544581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2D18-84AC-0C46-A67D-FB13595DAA34}"/>
              </a:ext>
            </a:extLst>
          </p:cNvPr>
          <p:cNvSpPr>
            <a:spLocks noGrp="1"/>
          </p:cNvSpPr>
          <p:nvPr>
            <p:ph type="title"/>
          </p:nvPr>
        </p:nvSpPr>
        <p:spPr/>
        <p:txBody>
          <a:bodyPr/>
          <a:lstStyle/>
          <a:p>
            <a:r>
              <a:rPr lang="en-US" dirty="0"/>
              <a:t>Charts</a:t>
            </a:r>
          </a:p>
        </p:txBody>
      </p:sp>
      <p:graphicFrame>
        <p:nvGraphicFramePr>
          <p:cNvPr id="5" name="Chart Placeholder 4">
            <a:extLst>
              <a:ext uri="{FF2B5EF4-FFF2-40B4-BE49-F238E27FC236}">
                <a16:creationId xmlns:a16="http://schemas.microsoft.com/office/drawing/2014/main" id="{12A627F4-5D87-8807-EB96-1F5FACBA86C1}"/>
              </a:ext>
            </a:extLst>
          </p:cNvPr>
          <p:cNvGraphicFramePr>
            <a:graphicFrameLocks noGrp="1"/>
          </p:cNvGraphicFramePr>
          <p:nvPr>
            <p:ph type="chart" sz="quarter" idx="12"/>
            <p:extLst>
              <p:ext uri="{D42A27DB-BD31-4B8C-83A1-F6EECF244321}">
                <p14:modId xmlns:p14="http://schemas.microsoft.com/office/powerpoint/2010/main" val="1760041381"/>
              </p:ext>
            </p:extLst>
          </p:nvPr>
        </p:nvGraphicFramePr>
        <p:xfrm>
          <a:off x="381000" y="1452944"/>
          <a:ext cx="7510463"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3525CACF-7353-A1EB-5028-32B60322A30B}"/>
              </a:ext>
            </a:extLst>
          </p:cNvPr>
          <p:cNvSpPr>
            <a:spLocks noGrp="1"/>
          </p:cNvSpPr>
          <p:nvPr>
            <p:ph type="body" sz="quarter" idx="13"/>
          </p:nvPr>
        </p:nvSpPr>
        <p:spPr/>
        <p:txBody>
          <a:bodyPr/>
          <a:lstStyle/>
          <a:p>
            <a:r>
              <a:rPr lang="en-US" dirty="0"/>
              <a:t>Captions for charts</a:t>
            </a:r>
          </a:p>
          <a:p>
            <a:r>
              <a:rPr lang="en-US" dirty="0"/>
              <a:t>Please use chart example designs on slides 14–17.</a:t>
            </a:r>
          </a:p>
        </p:txBody>
      </p:sp>
    </p:spTree>
    <p:extLst>
      <p:ext uri="{BB962C8B-B14F-4D97-AF65-F5344CB8AC3E}">
        <p14:creationId xmlns:p14="http://schemas.microsoft.com/office/powerpoint/2010/main" val="60390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22EE-A230-AD8D-B2BE-FE460FE31976}"/>
              </a:ext>
            </a:extLst>
          </p:cNvPr>
          <p:cNvSpPr>
            <a:spLocks noGrp="1"/>
          </p:cNvSpPr>
          <p:nvPr>
            <p:ph type="title"/>
          </p:nvPr>
        </p:nvSpPr>
        <p:spPr>
          <a:xfrm>
            <a:off x="1642654" y="1948985"/>
            <a:ext cx="8906692" cy="2960028"/>
          </a:xfrm>
        </p:spPr>
        <p:txBody>
          <a:bodyPr/>
          <a:lstStyle/>
          <a:p>
            <a:pPr algn="ctr"/>
            <a:r>
              <a:rPr lang="en-US" dirty="0"/>
              <a:t>Shapes</a:t>
            </a:r>
          </a:p>
        </p:txBody>
      </p:sp>
    </p:spTree>
    <p:extLst>
      <p:ext uri="{BB962C8B-B14F-4D97-AF65-F5344CB8AC3E}">
        <p14:creationId xmlns:p14="http://schemas.microsoft.com/office/powerpoint/2010/main" val="2128202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789255"/>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789255"/>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789255"/>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dirty="0">
                <a:latin typeface="Roboto" panose="02000000000000000000" pitchFamily="2" charset="0"/>
                <a:ea typeface="Roboto" panose="02000000000000000000" pitchFamily="2" charset="0"/>
                <a:cs typeface="Roboto" panose="02000000000000000000" pitchFamily="2" charset="0"/>
              </a:rPr>
              <a:t>XXX</a:t>
            </a:r>
          </a:p>
          <a:p>
            <a:pPr algn="ctr"/>
            <a:r>
              <a:rPr lang="en-US" sz="1600" b="1" dirty="0">
                <a:latin typeface="Roboto" panose="02000000000000000000" pitchFamily="2" charset="0"/>
                <a:ea typeface="Roboto" panose="02000000000000000000" pitchFamily="2" charset="0"/>
                <a:cs typeface="Roboto" panose="02000000000000000000" pitchFamily="2"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4197747" cy="1384995"/>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26062" y="1892454"/>
            <a:ext cx="814025" cy="419923"/>
          </a:xfrm>
          <a:prstGeom prst="rect">
            <a:avLst/>
          </a:prstGeom>
          <a:noFill/>
        </p:spPr>
        <p:txBody>
          <a:bodyPr wrap="square" rtlCol="0">
            <a:spAutoFit/>
          </a:bodyPr>
          <a:lstStyle/>
          <a:p>
            <a:pPr algn="ctr">
              <a:lnSpc>
                <a:spcPct val="150000"/>
              </a:lnSpc>
            </a:pP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981364" y="3134588"/>
            <a:ext cx="878982" cy="419923"/>
          </a:xfrm>
          <a:prstGeom prst="rect">
            <a:avLst/>
          </a:prstGeom>
          <a:noFill/>
        </p:spPr>
        <p:txBody>
          <a:bodyPr wrap="square" rtlCol="0">
            <a:spAutoFit/>
          </a:bodyPr>
          <a:lstStyle/>
          <a:p>
            <a:pPr algn="ctr">
              <a:lnSpc>
                <a:spcPct val="150000"/>
              </a:lnSpc>
            </a:pP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gn="ct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PI MILE</a:t>
            </a:r>
          </a:p>
        </p:txBody>
      </p:sp>
    </p:spTree>
    <p:extLst>
      <p:ext uri="{BB962C8B-B14F-4D97-AF65-F5344CB8AC3E}">
        <p14:creationId xmlns:p14="http://schemas.microsoft.com/office/powerpoint/2010/main" val="2016116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8D50A1-8C73-4947-85B6-6EBB50B8BAF2}"/>
              </a:ext>
            </a:extLst>
          </p:cNvPr>
          <p:cNvSpPr>
            <a:spLocks noGrp="1"/>
          </p:cNvSpPr>
          <p:nvPr>
            <p:ph idx="1"/>
          </p:nvPr>
        </p:nvSpPr>
        <p:spPr>
          <a:xfrm>
            <a:off x="3371728" y="1812386"/>
            <a:ext cx="3796303" cy="1163648"/>
          </a:xfrm>
        </p:spPr>
        <p:txBody>
          <a:bodyPr>
            <a:normAutofit fontScale="92500" lnSpcReduction="20000"/>
          </a:bodyPr>
          <a:lstStyle/>
          <a:p>
            <a:pPr marL="0" indent="0">
              <a:lnSpc>
                <a:spcPct val="110000"/>
              </a:lnSpc>
              <a:buNone/>
            </a:pPr>
            <a:r>
              <a:rPr lang="en-US" sz="1600" b="0" i="0" dirty="0">
                <a:effectLst/>
              </a:rPr>
              <a:t>Lorem ipsum dolor sit </a:t>
            </a:r>
            <a:r>
              <a:rPr lang="en-US" sz="1600" b="0" i="0" dirty="0" err="1">
                <a:effectLst/>
              </a:rPr>
              <a:t>amet</a:t>
            </a:r>
            <a:r>
              <a:rPr lang="en-US" sz="1600" b="0" i="0" dirty="0">
                <a:effectLst/>
              </a:rPr>
              <a:t>, </a:t>
            </a:r>
            <a:r>
              <a:rPr lang="en-US" sz="1600" b="0" i="0" dirty="0" err="1">
                <a:effectLst/>
              </a:rPr>
              <a:t>consectetur</a:t>
            </a:r>
            <a:r>
              <a:rPr lang="en-US" sz="1600" b="0" i="0" dirty="0">
                <a:effectLst/>
              </a:rPr>
              <a:t> </a:t>
            </a:r>
            <a:r>
              <a:rPr lang="en-US" sz="1600" b="0" i="0" dirty="0" err="1">
                <a:effectLst/>
              </a:rPr>
              <a:t>adipiscing</a:t>
            </a:r>
            <a:r>
              <a:rPr lang="en-US" sz="1600" b="0" i="0" dirty="0">
                <a:effectLst/>
              </a:rPr>
              <a:t> </a:t>
            </a:r>
            <a:r>
              <a:rPr lang="en-US" sz="1600" b="0" i="0" dirty="0" err="1">
                <a:effectLst/>
              </a:rPr>
              <a:t>elit</a:t>
            </a:r>
            <a:r>
              <a:rPr lang="en-US" sz="1600" b="0" i="0" dirty="0">
                <a:effectLst/>
              </a:rPr>
              <a:t>. </a:t>
            </a:r>
            <a:r>
              <a:rPr lang="en-US" sz="1600" b="0" i="0" dirty="0" err="1">
                <a:effectLst/>
              </a:rPr>
              <a:t>Fusce</a:t>
            </a:r>
            <a:r>
              <a:rPr lang="en-US" sz="1600" b="0" i="0" dirty="0">
                <a:effectLst/>
              </a:rPr>
              <a:t> </a:t>
            </a:r>
            <a:r>
              <a:rPr lang="en-US" sz="1600" b="0" i="0" dirty="0" err="1">
                <a:effectLst/>
              </a:rPr>
              <a:t>dapibus</a:t>
            </a:r>
            <a:r>
              <a:rPr lang="en-US" sz="1600" b="0" i="0" dirty="0">
                <a:effectLst/>
              </a:rPr>
              <a:t> </a:t>
            </a:r>
            <a:r>
              <a:rPr lang="en-US" sz="1600" b="0" i="0" dirty="0" err="1">
                <a:effectLst/>
              </a:rPr>
              <a:t>nibh</a:t>
            </a:r>
            <a:r>
              <a:rPr lang="en-US" sz="1600" b="0" i="0" dirty="0">
                <a:effectLst/>
              </a:rPr>
              <a:t> et </a:t>
            </a:r>
            <a:r>
              <a:rPr lang="en-US" sz="1600" b="0" i="0" dirty="0" err="1">
                <a:effectLst/>
              </a:rPr>
              <a:t>massa</a:t>
            </a:r>
            <a:r>
              <a:rPr lang="en-US" sz="1600" b="0" i="0" dirty="0">
                <a:effectLst/>
              </a:rPr>
              <a:t> </a:t>
            </a:r>
            <a:r>
              <a:rPr lang="en-US" sz="1500" b="0" i="0" dirty="0">
                <a:effectLst/>
              </a:rPr>
              <a:t>auctor</a:t>
            </a:r>
            <a:r>
              <a:rPr lang="en-US" sz="1600" b="0" i="0" dirty="0">
                <a:effectLst/>
              </a:rPr>
              <a:t> </a:t>
            </a:r>
            <a:r>
              <a:rPr lang="en-US" sz="1600" b="0" i="0" dirty="0" err="1">
                <a:effectLst/>
              </a:rPr>
              <a:t>faucibus</a:t>
            </a:r>
            <a:r>
              <a:rPr lang="en-US" sz="1600" b="0" i="0" dirty="0">
                <a:effectLst/>
              </a:rPr>
              <a:t>. </a:t>
            </a:r>
            <a:r>
              <a:rPr lang="en-US" sz="1600" b="0" i="0" dirty="0" err="1">
                <a:effectLst/>
              </a:rPr>
              <a:t>Aliquam</a:t>
            </a:r>
            <a:r>
              <a:rPr lang="en-US" sz="1600" b="0" i="0" dirty="0">
                <a:effectLst/>
              </a:rPr>
              <a:t> </a:t>
            </a:r>
            <a:r>
              <a:rPr lang="en-US" sz="1600" b="0" i="0" dirty="0" err="1">
                <a:effectLst/>
              </a:rPr>
              <a:t>pellentesque</a:t>
            </a:r>
            <a:r>
              <a:rPr lang="en-US" sz="1600" b="0" i="0" dirty="0">
                <a:effectLst/>
              </a:rPr>
              <a:t> </a:t>
            </a:r>
            <a:r>
              <a:rPr lang="en-US" sz="1600" b="0" i="0" dirty="0" err="1">
                <a:effectLst/>
              </a:rPr>
              <a:t>egestas</a:t>
            </a:r>
            <a:r>
              <a:rPr lang="en-US" sz="1600" b="0" i="0" dirty="0">
                <a:effectLst/>
              </a:rPr>
              <a:t> </a:t>
            </a:r>
            <a:r>
              <a:rPr lang="en-US" sz="1600" b="0" i="0" dirty="0" err="1">
                <a:effectLst/>
              </a:rPr>
              <a:t>nulla</a:t>
            </a:r>
            <a:r>
              <a:rPr lang="en-US" sz="1600" b="0" i="0" dirty="0">
                <a:effectLst/>
              </a:rPr>
              <a:t> in </a:t>
            </a:r>
            <a:r>
              <a:rPr lang="en-US" sz="1600" b="0" i="0" dirty="0" err="1">
                <a:effectLst/>
              </a:rPr>
              <a:t>placerat</a:t>
            </a:r>
            <a:r>
              <a:rPr lang="en-US" sz="1600" b="0" i="0" dirty="0">
                <a:effectLst/>
              </a:rPr>
              <a:t>. </a:t>
            </a:r>
            <a:r>
              <a:rPr lang="en-US" sz="1600" b="0" i="0" dirty="0" err="1">
                <a:effectLst/>
              </a:rPr>
              <a:t>Praesent</a:t>
            </a:r>
            <a:r>
              <a:rPr lang="en-US" sz="1600" b="0" i="0" dirty="0">
                <a:effectLst/>
              </a:rPr>
              <a:t> </a:t>
            </a:r>
            <a:r>
              <a:rPr lang="en-US" sz="1600" b="0" i="0" dirty="0" err="1">
                <a:effectLst/>
              </a:rPr>
              <a:t>eu</a:t>
            </a:r>
            <a:r>
              <a:rPr lang="en-US" sz="1600" b="0" i="0" dirty="0">
                <a:effectLst/>
              </a:rPr>
              <a:t> </a:t>
            </a:r>
            <a:r>
              <a:rPr lang="en-US" sz="1600" b="0" i="0" dirty="0" err="1">
                <a:effectLst/>
              </a:rPr>
              <a:t>varius</a:t>
            </a:r>
            <a:r>
              <a:rPr lang="en-US" sz="1600" b="0" i="0" dirty="0">
                <a:effectLst/>
              </a:rPr>
              <a:t> </a:t>
            </a:r>
            <a:r>
              <a:rPr lang="en-US" sz="1600" b="0" i="0" dirty="0" err="1">
                <a:effectLst/>
              </a:rPr>
              <a:t>risus</a:t>
            </a:r>
            <a:r>
              <a:rPr lang="en-US" sz="1600" b="0" i="0" dirty="0">
                <a:effectLst/>
              </a:rPr>
              <a:t>.</a:t>
            </a:r>
            <a:endParaRPr lang="en-US" sz="1600" dirty="0"/>
          </a:p>
        </p:txBody>
      </p:sp>
      <p:sp>
        <p:nvSpPr>
          <p:cNvPr id="3" name="Title 2">
            <a:extLst>
              <a:ext uri="{FF2B5EF4-FFF2-40B4-BE49-F238E27FC236}">
                <a16:creationId xmlns:a16="http://schemas.microsoft.com/office/drawing/2014/main" id="{1F116028-84E3-40BD-A170-E24189007667}"/>
              </a:ext>
            </a:extLst>
          </p:cNvPr>
          <p:cNvSpPr>
            <a:spLocks noGrp="1"/>
          </p:cNvSpPr>
          <p:nvPr>
            <p:ph type="title"/>
          </p:nvPr>
        </p:nvSpPr>
        <p:spPr/>
        <p:txBody>
          <a:bodyPr/>
          <a:lstStyle/>
          <a:p>
            <a:r>
              <a:rPr lang="en-US" dirty="0"/>
              <a:t>Hex Shape Examples</a:t>
            </a:r>
          </a:p>
        </p:txBody>
      </p:sp>
      <p:sp>
        <p:nvSpPr>
          <p:cNvPr id="4" name="Hexagon 3">
            <a:extLst>
              <a:ext uri="{FF2B5EF4-FFF2-40B4-BE49-F238E27FC236}">
                <a16:creationId xmlns:a16="http://schemas.microsoft.com/office/drawing/2014/main" id="{A1022C9B-A175-45CC-814C-4F608AC85B60}"/>
              </a:ext>
            </a:extLst>
          </p:cNvPr>
          <p:cNvSpPr/>
          <p:nvPr/>
        </p:nvSpPr>
        <p:spPr>
          <a:xfrm rot="16200000">
            <a:off x="1326378" y="1547152"/>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3AA77E46-1798-4483-B976-EB076E2C7F10}"/>
              </a:ext>
            </a:extLst>
          </p:cNvPr>
          <p:cNvSpPr/>
          <p:nvPr/>
        </p:nvSpPr>
        <p:spPr>
          <a:xfrm rot="16200000">
            <a:off x="479711" y="3057353"/>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16AC8E4D-D543-4CB9-B2B3-9D20B18946BC}"/>
              </a:ext>
            </a:extLst>
          </p:cNvPr>
          <p:cNvSpPr/>
          <p:nvPr/>
        </p:nvSpPr>
        <p:spPr>
          <a:xfrm rot="16200000">
            <a:off x="2152744" y="3057353"/>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C73EE7-3F16-413E-88F9-16809579B922}"/>
              </a:ext>
            </a:extLst>
          </p:cNvPr>
          <p:cNvSpPr txBox="1"/>
          <p:nvPr/>
        </p:nvSpPr>
        <p:spPr>
          <a:xfrm>
            <a:off x="1488984" y="1811032"/>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40</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Students</a:t>
            </a:r>
          </a:p>
        </p:txBody>
      </p:sp>
      <p:sp>
        <p:nvSpPr>
          <p:cNvPr id="8" name="TextBox 7">
            <a:extLst>
              <a:ext uri="{FF2B5EF4-FFF2-40B4-BE49-F238E27FC236}">
                <a16:creationId xmlns:a16="http://schemas.microsoft.com/office/drawing/2014/main" id="{92A8F8F7-35DF-4081-9671-A89E7A95E7DF}"/>
              </a:ext>
            </a:extLst>
          </p:cNvPr>
          <p:cNvSpPr txBox="1"/>
          <p:nvPr/>
        </p:nvSpPr>
        <p:spPr>
          <a:xfrm>
            <a:off x="642317" y="3318032"/>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200</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Papers</a:t>
            </a:r>
          </a:p>
        </p:txBody>
      </p:sp>
      <p:sp>
        <p:nvSpPr>
          <p:cNvPr id="9" name="TextBox 8">
            <a:extLst>
              <a:ext uri="{FF2B5EF4-FFF2-40B4-BE49-F238E27FC236}">
                <a16:creationId xmlns:a16="http://schemas.microsoft.com/office/drawing/2014/main" id="{27428433-54BB-49B9-B607-4291B2D1008D}"/>
              </a:ext>
            </a:extLst>
          </p:cNvPr>
          <p:cNvSpPr txBox="1"/>
          <p:nvPr/>
        </p:nvSpPr>
        <p:spPr>
          <a:xfrm>
            <a:off x="2319477" y="3227579"/>
            <a:ext cx="1448428" cy="1200329"/>
          </a:xfrm>
          <a:prstGeom prst="rect">
            <a:avLst/>
          </a:prstGeom>
          <a:noFill/>
        </p:spPr>
        <p:txBody>
          <a:bodyPr wrap="square" rtlCol="0">
            <a:spAutoFit/>
          </a:bodyPr>
          <a:lstStyle/>
          <a:p>
            <a:pPr algn="ctr"/>
            <a:r>
              <a:rPr lang="en-US" sz="4000" b="1" dirty="0">
                <a:latin typeface="Roboto" panose="02000000000000000000" pitchFamily="2" charset="0"/>
                <a:ea typeface="Roboto" panose="02000000000000000000" pitchFamily="2" charset="0"/>
                <a:cs typeface="Roboto" panose="02000000000000000000" pitchFamily="2" charset="0"/>
              </a:rPr>
              <a:t>25</a:t>
            </a:r>
          </a:p>
          <a:p>
            <a:pPr algn="ctr"/>
            <a:r>
              <a:rPr lang="en-US" sz="1600" b="1" dirty="0">
                <a:latin typeface="Roboto" panose="02000000000000000000" pitchFamily="2" charset="0"/>
                <a:ea typeface="Roboto" panose="02000000000000000000" pitchFamily="2" charset="0"/>
                <a:cs typeface="Roboto" panose="02000000000000000000" pitchFamily="2" charset="0"/>
              </a:rPr>
              <a:t>Research Projects</a:t>
            </a:r>
          </a:p>
        </p:txBody>
      </p:sp>
      <p:sp>
        <p:nvSpPr>
          <p:cNvPr id="10" name="Text Placeholder 3">
            <a:extLst>
              <a:ext uri="{FF2B5EF4-FFF2-40B4-BE49-F238E27FC236}">
                <a16:creationId xmlns:a16="http://schemas.microsoft.com/office/drawing/2014/main" id="{1281FABD-2881-4226-8DA6-1CCA4C8314A0}"/>
              </a:ext>
            </a:extLst>
          </p:cNvPr>
          <p:cNvSpPr txBox="1">
            <a:spLocks/>
          </p:cNvSpPr>
          <p:nvPr/>
        </p:nvSpPr>
        <p:spPr>
          <a:xfrm>
            <a:off x="3371728" y="1378677"/>
            <a:ext cx="3630206" cy="430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Title Goes Here</a:t>
            </a:r>
          </a:p>
        </p:txBody>
      </p:sp>
      <p:sp>
        <p:nvSpPr>
          <p:cNvPr id="11" name="TextBox 10">
            <a:extLst>
              <a:ext uri="{FF2B5EF4-FFF2-40B4-BE49-F238E27FC236}">
                <a16:creationId xmlns:a16="http://schemas.microsoft.com/office/drawing/2014/main" id="{2D8102C3-551B-4C52-A01C-639D298581A1}"/>
              </a:ext>
            </a:extLst>
          </p:cNvPr>
          <p:cNvSpPr txBox="1"/>
          <p:nvPr/>
        </p:nvSpPr>
        <p:spPr>
          <a:xfrm>
            <a:off x="1384188" y="5228396"/>
            <a:ext cx="5566971" cy="954107"/>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Hex shapes can be displayed in various ways. Vertically, Horizontally, or as clusters. Shapes should be evenly spaced from one another with proper spacing. Shape colors options should stay as the ones provided, Gold, Navy, and Pi Mile.</a:t>
            </a:r>
          </a:p>
        </p:txBody>
      </p:sp>
      <p:sp>
        <p:nvSpPr>
          <p:cNvPr id="12" name="Rectangle 11">
            <a:extLst>
              <a:ext uri="{FF2B5EF4-FFF2-40B4-BE49-F238E27FC236}">
                <a16:creationId xmlns:a16="http://schemas.microsoft.com/office/drawing/2014/main" id="{6E65287A-5BB3-4720-BF26-E66C7035336C}"/>
              </a:ext>
            </a:extLst>
          </p:cNvPr>
          <p:cNvSpPr/>
          <p:nvPr/>
        </p:nvSpPr>
        <p:spPr>
          <a:xfrm>
            <a:off x="1175420" y="532438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36956038-9E1C-4A2C-8C03-BB2B593C966D}"/>
              </a:ext>
            </a:extLst>
          </p:cNvPr>
          <p:cNvSpPr/>
          <p:nvPr/>
        </p:nvSpPr>
        <p:spPr>
          <a:xfrm rot="16200000">
            <a:off x="9413861" y="974588"/>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F1E9710A-52D2-44ED-9311-9DE5517C9E14}"/>
              </a:ext>
            </a:extLst>
          </p:cNvPr>
          <p:cNvSpPr/>
          <p:nvPr/>
        </p:nvSpPr>
        <p:spPr>
          <a:xfrm rot="16200000">
            <a:off x="8908872" y="1870521"/>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A1C6D5A-AFD0-4370-9569-0F873DCD9002}"/>
              </a:ext>
            </a:extLst>
          </p:cNvPr>
          <p:cNvSpPr/>
          <p:nvPr/>
        </p:nvSpPr>
        <p:spPr>
          <a:xfrm rot="16200000">
            <a:off x="9909160" y="1894452"/>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22051A0-A19C-4C49-8D14-9ED5B8C6E415}"/>
              </a:ext>
            </a:extLst>
          </p:cNvPr>
          <p:cNvSpPr txBox="1"/>
          <p:nvPr/>
        </p:nvSpPr>
        <p:spPr>
          <a:xfrm>
            <a:off x="8441586" y="1255151"/>
            <a:ext cx="915252" cy="338554"/>
          </a:xfrm>
          <a:prstGeom prst="rect">
            <a:avLst/>
          </a:prstGeom>
          <a:noFill/>
        </p:spPr>
        <p:txBody>
          <a:bodyPr wrap="square" rtlCol="0">
            <a:spAutoFit/>
          </a:bodyPr>
          <a:lstStyle/>
          <a:p>
            <a:r>
              <a:rPr lang="en-US" sz="1600" i="1" dirty="0">
                <a:latin typeface="Roboto" panose="02000000000000000000" pitchFamily="2" charset="0"/>
                <a:ea typeface="Roboto" panose="02000000000000000000" pitchFamily="2" charset="0"/>
                <a:cs typeface="Roboto" panose="02000000000000000000" pitchFamily="2" charset="0"/>
              </a:rPr>
              <a:t>Cluster</a:t>
            </a:r>
          </a:p>
        </p:txBody>
      </p:sp>
      <p:sp>
        <p:nvSpPr>
          <p:cNvPr id="17" name="Hexagon 16">
            <a:extLst>
              <a:ext uri="{FF2B5EF4-FFF2-40B4-BE49-F238E27FC236}">
                <a16:creationId xmlns:a16="http://schemas.microsoft.com/office/drawing/2014/main" id="{B6F5DD6B-82A7-43A3-B588-6F3B9207034B}"/>
              </a:ext>
            </a:extLst>
          </p:cNvPr>
          <p:cNvSpPr/>
          <p:nvPr/>
        </p:nvSpPr>
        <p:spPr>
          <a:xfrm rot="16200000">
            <a:off x="8371861"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69BD133A-2E6C-450D-9952-04041309AE02}"/>
              </a:ext>
            </a:extLst>
          </p:cNvPr>
          <p:cNvSpPr/>
          <p:nvPr/>
        </p:nvSpPr>
        <p:spPr>
          <a:xfrm rot="16200000">
            <a:off x="8815745" y="3892754"/>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B2C5087D-C8CC-4ACA-B513-7B6A916357B4}"/>
              </a:ext>
            </a:extLst>
          </p:cNvPr>
          <p:cNvSpPr/>
          <p:nvPr/>
        </p:nvSpPr>
        <p:spPr>
          <a:xfrm rot="16200000">
            <a:off x="8371862"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74C1823A-761A-4424-AA7B-07250747B708}"/>
              </a:ext>
            </a:extLst>
          </p:cNvPr>
          <p:cNvSpPr/>
          <p:nvPr/>
        </p:nvSpPr>
        <p:spPr>
          <a:xfrm rot="5400000">
            <a:off x="10564488"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31F7230F-4A62-4C02-905A-FB2E717AA916}"/>
              </a:ext>
            </a:extLst>
          </p:cNvPr>
          <p:cNvSpPr/>
          <p:nvPr/>
        </p:nvSpPr>
        <p:spPr>
          <a:xfrm rot="5400000">
            <a:off x="10138023" y="3892755"/>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C07489C3-4765-4B31-9043-0169A09FAD4D}"/>
              </a:ext>
            </a:extLst>
          </p:cNvPr>
          <p:cNvSpPr/>
          <p:nvPr/>
        </p:nvSpPr>
        <p:spPr>
          <a:xfrm rot="5400000">
            <a:off x="10564489"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6389B42-D7E6-4D7A-A199-9603D4487FC4}"/>
              </a:ext>
            </a:extLst>
          </p:cNvPr>
          <p:cNvSpPr txBox="1"/>
          <p:nvPr/>
        </p:nvSpPr>
        <p:spPr>
          <a:xfrm>
            <a:off x="9395333" y="3321364"/>
            <a:ext cx="1043208" cy="338554"/>
          </a:xfrm>
          <a:prstGeom prst="rect">
            <a:avLst/>
          </a:prstGeom>
          <a:noFill/>
        </p:spPr>
        <p:txBody>
          <a:bodyPr wrap="square" rtlCol="0">
            <a:spAutoFit/>
          </a:bodyPr>
          <a:lstStyle/>
          <a:p>
            <a:r>
              <a:rPr lang="en-US" sz="1600" i="1" dirty="0">
                <a:latin typeface="Roboto" panose="02000000000000000000" pitchFamily="2" charset="0"/>
                <a:ea typeface="Roboto" panose="02000000000000000000" pitchFamily="2" charset="0"/>
                <a:cs typeface="Roboto" panose="02000000000000000000" pitchFamily="2" charset="0"/>
              </a:rPr>
              <a:t>Vertically</a:t>
            </a:r>
          </a:p>
        </p:txBody>
      </p:sp>
      <p:sp>
        <p:nvSpPr>
          <p:cNvPr id="24" name="Hexagon 23">
            <a:extLst>
              <a:ext uri="{FF2B5EF4-FFF2-40B4-BE49-F238E27FC236}">
                <a16:creationId xmlns:a16="http://schemas.microsoft.com/office/drawing/2014/main" id="{11E92ACF-6275-4956-ADBD-9348AC6F82D5}"/>
              </a:ext>
            </a:extLst>
          </p:cNvPr>
          <p:cNvSpPr/>
          <p:nvPr/>
        </p:nvSpPr>
        <p:spPr>
          <a:xfrm rot="16200000">
            <a:off x="5960520" y="3836970"/>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7F80A51-116E-4D72-B45D-E458BF045E85}"/>
              </a:ext>
            </a:extLst>
          </p:cNvPr>
          <p:cNvSpPr/>
          <p:nvPr/>
        </p:nvSpPr>
        <p:spPr>
          <a:xfrm rot="16200000">
            <a:off x="5031671" y="3836969"/>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011FB136-E459-44DE-B6D1-A88BF4F3D050}"/>
              </a:ext>
            </a:extLst>
          </p:cNvPr>
          <p:cNvSpPr/>
          <p:nvPr/>
        </p:nvSpPr>
        <p:spPr>
          <a:xfrm rot="16200000">
            <a:off x="6889371" y="3837758"/>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A1942A-372D-4E05-BDBA-DBCC6E7B5F40}"/>
              </a:ext>
            </a:extLst>
          </p:cNvPr>
          <p:cNvSpPr txBox="1"/>
          <p:nvPr/>
        </p:nvSpPr>
        <p:spPr>
          <a:xfrm>
            <a:off x="5749311" y="3321364"/>
            <a:ext cx="1318349" cy="338554"/>
          </a:xfrm>
          <a:prstGeom prst="rect">
            <a:avLst/>
          </a:prstGeom>
          <a:noFill/>
        </p:spPr>
        <p:txBody>
          <a:bodyPr wrap="square" rtlCol="0">
            <a:spAutoFit/>
          </a:bodyPr>
          <a:lstStyle/>
          <a:p>
            <a:r>
              <a:rPr lang="en-US" sz="1600" i="1" dirty="0">
                <a:latin typeface="Roboto" panose="02000000000000000000" pitchFamily="2" charset="0"/>
                <a:ea typeface="Roboto" panose="02000000000000000000" pitchFamily="2" charset="0"/>
                <a:cs typeface="Roboto" panose="02000000000000000000" pitchFamily="2" charset="0"/>
              </a:rPr>
              <a:t>Horizontally</a:t>
            </a:r>
          </a:p>
        </p:txBody>
      </p:sp>
    </p:spTree>
    <p:extLst>
      <p:ext uri="{BB962C8B-B14F-4D97-AF65-F5344CB8AC3E}">
        <p14:creationId xmlns:p14="http://schemas.microsoft.com/office/powerpoint/2010/main" val="4079203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cap="rnd">
            <a:solidFill>
              <a:srgbClr val="857437"/>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800219"/>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800219"/>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800219"/>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dirty="0">
                <a:solidFill>
                  <a:schemeClr val="bg1"/>
                </a:solidFill>
                <a:latin typeface="DIN 2014 Bold" panose="020B0504020202020204" pitchFamily="34" charset="0"/>
                <a:ea typeface="DIN 2014 Bold" panose="020B0504020202020204" pitchFamily="34" charset="0"/>
              </a:rPr>
              <a:t>XXX</a:t>
            </a:r>
          </a:p>
          <a:p>
            <a:pPr algn="ctr"/>
            <a:r>
              <a:rPr lang="en-US" sz="1600" b="1" dirty="0">
                <a:solidFill>
                  <a:schemeClr val="bg1"/>
                </a:solidFill>
                <a:latin typeface="DIN 2014 Bold" panose="020B0504020202020204" pitchFamily="34" charset="0"/>
                <a:ea typeface="DIN 2014 Bold" panose="020B0504020202020204" pitchFamily="34"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dirty="0">
                <a:solidFill>
                  <a:schemeClr val="bg1"/>
                </a:solidFill>
                <a:latin typeface="DIN 2014 Bold" panose="020B0504020202020204" pitchFamily="34" charset="0"/>
                <a:ea typeface="DIN 2014 Bold" panose="020B0504020202020204" pitchFamily="34" charset="0"/>
              </a:rPr>
              <a:t>XXX</a:t>
            </a:r>
          </a:p>
          <a:p>
            <a:pPr algn="ctr"/>
            <a:r>
              <a:rPr lang="en-US" sz="1600" b="1" dirty="0">
                <a:solidFill>
                  <a:schemeClr val="bg1"/>
                </a:solidFill>
                <a:latin typeface="DIN 2014 Bold" panose="020B0504020202020204" pitchFamily="34" charset="0"/>
                <a:ea typeface="DIN 2014 Bold" panose="020B0504020202020204" pitchFamily="34"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dirty="0">
                <a:latin typeface="DIN 2014 Bold" panose="020B0504020202020204" pitchFamily="34" charset="0"/>
                <a:ea typeface="DIN 2014 Bold" panose="020B0504020202020204" pitchFamily="34" charset="0"/>
              </a:rPr>
              <a:t>XXX</a:t>
            </a:r>
          </a:p>
          <a:p>
            <a:pPr algn="ctr"/>
            <a:r>
              <a:rPr lang="en-US" sz="1600" b="1" dirty="0">
                <a:latin typeface="DIN 2014 Bold" panose="020B0504020202020204" pitchFamily="34" charset="0"/>
                <a:ea typeface="DIN 2014 Bold" panose="020B0504020202020204" pitchFamily="34"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3828897" cy="1384995"/>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82508" y="1892454"/>
            <a:ext cx="675286" cy="430887"/>
          </a:xfrm>
          <a:prstGeom prst="rect">
            <a:avLst/>
          </a:prstGeom>
          <a:noFill/>
        </p:spPr>
        <p:txBody>
          <a:bodyPr wrap="square" rtlCol="0">
            <a:spAutoFit/>
          </a:bodyPr>
          <a:lstStyle/>
          <a:p>
            <a:pPr>
              <a:lnSpc>
                <a:spcPct val="150000"/>
              </a:lnSpc>
            </a:pPr>
            <a:r>
              <a:rPr lang="en-US" sz="1600" b="1" dirty="0">
                <a:solidFill>
                  <a:schemeClr val="bg1"/>
                </a:solidFill>
                <a:latin typeface="DIN 2014 Bold" panose="020B0504020202020204" pitchFamily="34" charset="0"/>
                <a:ea typeface="DIN 2014 Bold" panose="020B0504020202020204" pitchFamily="34"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1078275" y="3134587"/>
            <a:ext cx="708192" cy="430887"/>
          </a:xfrm>
          <a:prstGeom prst="rect">
            <a:avLst/>
          </a:prstGeom>
          <a:noFill/>
        </p:spPr>
        <p:txBody>
          <a:bodyPr wrap="square" rtlCol="0">
            <a:spAutoFit/>
          </a:bodyPr>
          <a:lstStyle/>
          <a:p>
            <a:pPr>
              <a:lnSpc>
                <a:spcPct val="150000"/>
              </a:lnSpc>
            </a:pPr>
            <a:r>
              <a:rPr lang="en-US" sz="1600" b="1" dirty="0">
                <a:solidFill>
                  <a:schemeClr val="bg1"/>
                </a:solidFill>
                <a:latin typeface="DIN 2014 Bold" panose="020B0504020202020204" pitchFamily="34" charset="0"/>
                <a:ea typeface="DIN 2014 Bold" panose="020B0504020202020204" pitchFamily="34"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nSpc>
                <a:spcPct val="150000"/>
              </a:lnSpc>
            </a:pPr>
            <a:r>
              <a:rPr lang="en-US" sz="1600" b="1" dirty="0">
                <a:latin typeface="DIN 2014 Bold" panose="020B0504020202020204" pitchFamily="34" charset="0"/>
                <a:ea typeface="DIN 2014 Bold" panose="020B0504020202020204" pitchFamily="34" charset="0"/>
              </a:rPr>
              <a:t>PI MILE</a:t>
            </a:r>
          </a:p>
        </p:txBody>
      </p:sp>
    </p:spTree>
    <p:extLst>
      <p:ext uri="{BB962C8B-B14F-4D97-AF65-F5344CB8AC3E}">
        <p14:creationId xmlns:p14="http://schemas.microsoft.com/office/powerpoint/2010/main" val="1772000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t>Title Option 2</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4870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3652-1028-8343-995C-7EAE3255BD25}"/>
              </a:ext>
            </a:extLst>
          </p:cNvPr>
          <p:cNvSpPr>
            <a:spLocks noGrp="1"/>
          </p:cNvSpPr>
          <p:nvPr>
            <p:ph type="title"/>
          </p:nvPr>
        </p:nvSpPr>
        <p:spPr>
          <a:xfrm>
            <a:off x="1642654" y="1948985"/>
            <a:ext cx="8906692" cy="2960028"/>
          </a:xfrm>
        </p:spPr>
        <p:txBody>
          <a:bodyPr/>
          <a:lstStyle/>
          <a:p>
            <a:pPr algn="ctr"/>
            <a:r>
              <a:rPr lang="en-US" dirty="0"/>
              <a:t>Charts</a:t>
            </a:r>
          </a:p>
        </p:txBody>
      </p:sp>
    </p:spTree>
    <p:extLst>
      <p:ext uri="{BB962C8B-B14F-4D97-AF65-F5344CB8AC3E}">
        <p14:creationId xmlns:p14="http://schemas.microsoft.com/office/powerpoint/2010/main" val="2178263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Charts</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1009508076"/>
              </p:ext>
            </p:extLst>
          </p:nvPr>
        </p:nvGraphicFramePr>
        <p:xfrm>
          <a:off x="6536266" y="431801"/>
          <a:ext cx="4707467" cy="313831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311BF4A-C94D-4D3C-B16D-FCE921D9CC71}"/>
              </a:ext>
            </a:extLst>
          </p:cNvPr>
          <p:cNvSpPr txBox="1"/>
          <p:nvPr/>
        </p:nvSpPr>
        <p:spPr>
          <a:xfrm>
            <a:off x="1701686" y="1337347"/>
            <a:ext cx="5109635" cy="1384995"/>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1 </a:t>
            </a:r>
            <a:r>
              <a:rPr lang="en-US" sz="1400" i="1" dirty="0">
                <a:latin typeface="Roboto" panose="02000000000000000000" pitchFamily="2" charset="0"/>
                <a:ea typeface="Roboto" panose="02000000000000000000" pitchFamily="2" charset="0"/>
                <a:cs typeface="Roboto" panose="02000000000000000000" pitchFamily="2" charset="0"/>
              </a:rPr>
              <a:t>utilizes a Column known as 3D Stacked within </a:t>
            </a:r>
            <a:r>
              <a:rPr lang="en-US" sz="1400" i="1" dirty="0" err="1">
                <a:latin typeface="Roboto" panose="02000000000000000000" pitchFamily="2" charset="0"/>
                <a:ea typeface="Roboto" panose="02000000000000000000" pitchFamily="2" charset="0"/>
                <a:cs typeface="Roboto" panose="02000000000000000000" pitchFamily="2" charset="0"/>
              </a:rPr>
              <a:t>Powerpoint</a:t>
            </a:r>
            <a:r>
              <a:rPr lang="en-US" sz="1400" i="1" dirty="0">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8" name="Rectangle 7">
            <a:extLst>
              <a:ext uri="{FF2B5EF4-FFF2-40B4-BE49-F238E27FC236}">
                <a16:creationId xmlns:a16="http://schemas.microsoft.com/office/drawing/2014/main" id="{3CA785AF-2B71-4909-B002-A0BB50388D60}"/>
              </a:ext>
            </a:extLst>
          </p:cNvPr>
          <p:cNvSpPr/>
          <p:nvPr/>
        </p:nvSpPr>
        <p:spPr>
          <a:xfrm>
            <a:off x="1492920" y="1433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245DDAF6-71F2-465B-96CB-ACB958D97E50}"/>
              </a:ext>
            </a:extLst>
          </p:cNvPr>
          <p:cNvGraphicFramePr/>
          <p:nvPr>
            <p:extLst>
              <p:ext uri="{D42A27DB-BD31-4B8C-83A1-F6EECF244321}">
                <p14:modId xmlns:p14="http://schemas.microsoft.com/office/powerpoint/2010/main" val="3440650957"/>
              </p:ext>
            </p:extLst>
          </p:nvPr>
        </p:nvGraphicFramePr>
        <p:xfrm>
          <a:off x="1388533" y="3166533"/>
          <a:ext cx="4707467" cy="313831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F3C4DA5-8676-462F-972E-7DA23BA7E4C9}"/>
              </a:ext>
            </a:extLst>
          </p:cNvPr>
          <p:cNvSpPr txBox="1"/>
          <p:nvPr/>
        </p:nvSpPr>
        <p:spPr>
          <a:xfrm>
            <a:off x="6745032" y="3999604"/>
            <a:ext cx="5109635" cy="1384995"/>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2 </a:t>
            </a:r>
            <a:r>
              <a:rPr lang="en-US" sz="1400" i="1" dirty="0">
                <a:latin typeface="Roboto" panose="02000000000000000000" pitchFamily="2" charset="0"/>
                <a:ea typeface="Roboto" panose="02000000000000000000" pitchFamily="2" charset="0"/>
                <a:cs typeface="Roboto" panose="02000000000000000000" pitchFamily="2" charset="0"/>
              </a:rPr>
              <a:t>utilizes a Line chart known as Line Markers within </a:t>
            </a:r>
            <a:r>
              <a:rPr lang="en-US" sz="1400" i="1" dirty="0" err="1">
                <a:latin typeface="Roboto" panose="02000000000000000000" pitchFamily="2" charset="0"/>
                <a:ea typeface="Roboto" panose="02000000000000000000" pitchFamily="2" charset="0"/>
                <a:cs typeface="Roboto" panose="02000000000000000000" pitchFamily="2" charset="0"/>
              </a:rPr>
              <a:t>Powerpoint</a:t>
            </a:r>
            <a:r>
              <a:rPr lang="en-US" sz="1400" i="1" dirty="0">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15" name="Rectangle 14">
            <a:extLst>
              <a:ext uri="{FF2B5EF4-FFF2-40B4-BE49-F238E27FC236}">
                <a16:creationId xmlns:a16="http://schemas.microsoft.com/office/drawing/2014/main" id="{FA60C6C6-EA61-4BF3-ADED-E3D947A860D1}"/>
              </a:ext>
            </a:extLst>
          </p:cNvPr>
          <p:cNvSpPr/>
          <p:nvPr/>
        </p:nvSpPr>
        <p:spPr>
          <a:xfrm>
            <a:off x="6536266" y="4095592"/>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64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 Sample 1</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706261651"/>
              </p:ext>
            </p:extLst>
          </p:nvPr>
        </p:nvGraphicFramePr>
        <p:xfrm>
          <a:off x="1092201" y="1164684"/>
          <a:ext cx="8326966" cy="52705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1 </a:t>
            </a:r>
            <a:r>
              <a:rPr lang="en-US" sz="1400" i="1" dirty="0">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6 data points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02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 Sample 2</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2 </a:t>
            </a:r>
            <a:r>
              <a:rPr lang="en-US" sz="1400" i="1" dirty="0">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5 data point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2191061272"/>
              </p:ext>
            </p:extLst>
          </p:nvPr>
        </p:nvGraphicFramePr>
        <p:xfrm>
          <a:off x="1388533" y="1174699"/>
          <a:ext cx="7717367"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782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 Sample 3</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600438"/>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3 </a:t>
            </a:r>
            <a:r>
              <a:rPr lang="en-US" sz="1400" i="1" dirty="0">
                <a:latin typeface="Roboto" panose="02000000000000000000" pitchFamily="2" charset="0"/>
                <a:ea typeface="Roboto" panose="02000000000000000000" pitchFamily="2" charset="0"/>
                <a:cs typeface="Roboto" panose="02000000000000000000" pitchFamily="2" charset="0"/>
              </a:rPr>
              <a:t>using multiple data points and descriptors below. The pie chart is more flexible with data points, but should not exceed more than 40 characters.</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82746139"/>
              </p:ext>
            </p:extLst>
          </p:nvPr>
        </p:nvGraphicFramePr>
        <p:xfrm>
          <a:off x="436033" y="1174699"/>
          <a:ext cx="7954734"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417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Additional Chart Layouts</a:t>
            </a:r>
          </a:p>
        </p:txBody>
      </p:sp>
      <p:sp>
        <p:nvSpPr>
          <p:cNvPr id="2" name="Rectangle 1">
            <a:extLst>
              <a:ext uri="{FF2B5EF4-FFF2-40B4-BE49-F238E27FC236}">
                <a16:creationId xmlns:a16="http://schemas.microsoft.com/office/drawing/2014/main" id="{CCDA0DB9-B3DF-4041-801A-649CB64D9172}"/>
              </a:ext>
            </a:extLst>
          </p:cNvPr>
          <p:cNvSpPr/>
          <p:nvPr/>
        </p:nvSpPr>
        <p:spPr>
          <a:xfrm>
            <a:off x="1617092" y="1998078"/>
            <a:ext cx="3553998" cy="4256690"/>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2" y="1501423"/>
            <a:ext cx="3553998" cy="728133"/>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919111" y="2432756"/>
            <a:ext cx="2918178"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 Goes Here</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919111" y="1712138"/>
            <a:ext cx="2918178" cy="400110"/>
          </a:xfrm>
          <a:prstGeom prst="rect">
            <a:avLst/>
          </a:prstGeom>
          <a:noFill/>
        </p:spPr>
        <p:txBody>
          <a:bodyPr wrap="square" rtlCol="0">
            <a:spAutoFit/>
          </a:bodyPr>
          <a:lstStyle/>
          <a:p>
            <a:r>
              <a:rPr lang="en-US" sz="2000" i="0" dirty="0">
                <a:solidFill>
                  <a:srgbClr val="000000"/>
                </a:solidFill>
                <a:effectLst/>
                <a:latin typeface="Roboto Slab" pitchFamily="2" charset="0"/>
                <a:ea typeface="Roboto Slab" pitchFamily="2" charset="0"/>
                <a:cs typeface="Roboto" panose="02000000000000000000" pitchFamily="2" charset="0"/>
              </a:rPr>
              <a:t>Title Goes Here</a:t>
            </a:r>
            <a:endParaRPr lang="en-US" sz="2000" dirty="0">
              <a:latin typeface="Roboto Slab" pitchFamily="2" charset="0"/>
              <a:ea typeface="Roboto Slab" pitchFamily="2" charset="0"/>
              <a:cs typeface="Roboto" panose="02000000000000000000" pitchFamily="2" charset="0"/>
            </a:endParaRPr>
          </a:p>
        </p:txBody>
      </p:sp>
      <p:sp>
        <p:nvSpPr>
          <p:cNvPr id="8" name="Rectangle 7">
            <a:extLst>
              <a:ext uri="{FF2B5EF4-FFF2-40B4-BE49-F238E27FC236}">
                <a16:creationId xmlns:a16="http://schemas.microsoft.com/office/drawing/2014/main" id="{A912796A-B5F2-449C-BD36-97C16F338FCD}"/>
              </a:ext>
            </a:extLst>
          </p:cNvPr>
          <p:cNvSpPr/>
          <p:nvPr/>
        </p:nvSpPr>
        <p:spPr>
          <a:xfrm>
            <a:off x="6536266" y="1958567"/>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5E5E73-248B-4BB2-8D9B-73EBFA7A1202}"/>
              </a:ext>
            </a:extLst>
          </p:cNvPr>
          <p:cNvSpPr/>
          <p:nvPr/>
        </p:nvSpPr>
        <p:spPr>
          <a:xfrm>
            <a:off x="6536266" y="1461912"/>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43B080-B963-4E7E-AE37-DAEA9735B3E2}"/>
              </a:ext>
            </a:extLst>
          </p:cNvPr>
          <p:cNvSpPr/>
          <p:nvPr/>
        </p:nvSpPr>
        <p:spPr>
          <a:xfrm>
            <a:off x="8091312" y="1960465"/>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864A6C-DE3B-47F9-BDD0-BC28189AF6F4}"/>
              </a:ext>
            </a:extLst>
          </p:cNvPr>
          <p:cNvSpPr/>
          <p:nvPr/>
        </p:nvSpPr>
        <p:spPr>
          <a:xfrm>
            <a:off x="8091312" y="1463810"/>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354F278-9224-4EDC-995A-D1A89EC4E6F6}"/>
              </a:ext>
            </a:extLst>
          </p:cNvPr>
          <p:cNvSpPr txBox="1"/>
          <p:nvPr/>
        </p:nvSpPr>
        <p:spPr>
          <a:xfrm>
            <a:off x="6745032" y="4423347"/>
            <a:ext cx="4482411" cy="954107"/>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Stacked chart layout should only utilize three color options, Gold, Navy, and </a:t>
            </a:r>
            <a:r>
              <a:rPr lang="en-US" sz="1400" i="1" dirty="0" err="1">
                <a:latin typeface="Roboto" panose="02000000000000000000" pitchFamily="2" charset="0"/>
                <a:ea typeface="Roboto" panose="02000000000000000000" pitchFamily="2" charset="0"/>
                <a:cs typeface="Roboto" panose="02000000000000000000" pitchFamily="2" charset="0"/>
              </a:rPr>
              <a:t>PiMile</a:t>
            </a:r>
            <a:r>
              <a:rPr lang="en-US" sz="1400" i="1" dirty="0">
                <a:latin typeface="Roboto" panose="02000000000000000000" pitchFamily="2" charset="0"/>
                <a:ea typeface="Roboto" panose="02000000000000000000" pitchFamily="2" charset="0"/>
                <a:cs typeface="Roboto" panose="02000000000000000000" pitchFamily="2" charset="0"/>
              </a:rPr>
              <a:t>. Gold and Navy being used for the top title bar, while Pi Mile as the content block.</a:t>
            </a:r>
          </a:p>
        </p:txBody>
      </p:sp>
      <p:sp>
        <p:nvSpPr>
          <p:cNvPr id="17" name="Rectangle 16">
            <a:extLst>
              <a:ext uri="{FF2B5EF4-FFF2-40B4-BE49-F238E27FC236}">
                <a16:creationId xmlns:a16="http://schemas.microsoft.com/office/drawing/2014/main" id="{1BE59D24-0A5A-44A8-A140-88457F1BDF37}"/>
              </a:ext>
            </a:extLst>
          </p:cNvPr>
          <p:cNvSpPr/>
          <p:nvPr/>
        </p:nvSpPr>
        <p:spPr>
          <a:xfrm>
            <a:off x="6536266" y="4519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75831C4-FE13-4D6E-8872-60E491571F92}"/>
              </a:ext>
            </a:extLst>
          </p:cNvPr>
          <p:cNvSpPr txBox="1"/>
          <p:nvPr/>
        </p:nvSpPr>
        <p:spPr>
          <a:xfrm>
            <a:off x="6745032" y="5367276"/>
            <a:ext cx="4482411" cy="523220"/>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Text size for Title should be 2pts larger than the content below it. </a:t>
            </a:r>
          </a:p>
        </p:txBody>
      </p:sp>
      <p:sp>
        <p:nvSpPr>
          <p:cNvPr id="19" name="Rectangle 18">
            <a:extLst>
              <a:ext uri="{FF2B5EF4-FFF2-40B4-BE49-F238E27FC236}">
                <a16:creationId xmlns:a16="http://schemas.microsoft.com/office/drawing/2014/main" id="{B001A2F4-9BC2-4FC3-BFD5-6666625B35C5}"/>
              </a:ext>
            </a:extLst>
          </p:cNvPr>
          <p:cNvSpPr/>
          <p:nvPr/>
        </p:nvSpPr>
        <p:spPr>
          <a:xfrm>
            <a:off x="6536266" y="546326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8C12926-EFAB-4B4A-9D0A-567AF5E341F3}"/>
              </a:ext>
            </a:extLst>
          </p:cNvPr>
          <p:cNvSpPr txBox="1"/>
          <p:nvPr/>
        </p:nvSpPr>
        <p:spPr>
          <a:xfrm>
            <a:off x="6536266" y="1982190"/>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1" name="TextBox 20">
            <a:extLst>
              <a:ext uri="{FF2B5EF4-FFF2-40B4-BE49-F238E27FC236}">
                <a16:creationId xmlns:a16="http://schemas.microsoft.com/office/drawing/2014/main" id="{FABB7681-E269-41D0-B5AA-5C63388A02E9}"/>
              </a:ext>
            </a:extLst>
          </p:cNvPr>
          <p:cNvSpPr txBox="1"/>
          <p:nvPr/>
        </p:nvSpPr>
        <p:spPr>
          <a:xfrm>
            <a:off x="6536266" y="1535706"/>
            <a:ext cx="1111956" cy="400110"/>
          </a:xfrm>
          <a:prstGeom prst="rect">
            <a:avLst/>
          </a:prstGeom>
          <a:noFill/>
        </p:spPr>
        <p:txBody>
          <a:bodyPr wrap="square" rtlCol="0">
            <a:spAutoFit/>
          </a:bodyPr>
          <a:lstStyle/>
          <a:p>
            <a:r>
              <a:rPr lang="en-US" sz="2000" i="0" dirty="0">
                <a:solidFill>
                  <a:srgbClr val="000000"/>
                </a:solidFill>
                <a:effectLst/>
                <a:latin typeface="Roboto Slab" pitchFamily="2" charset="0"/>
                <a:ea typeface="Roboto Slab" pitchFamily="2" charset="0"/>
                <a:cs typeface="Roboto" panose="02000000000000000000" pitchFamily="2" charset="0"/>
              </a:rPr>
              <a:t>Title</a:t>
            </a:r>
            <a:endParaRPr lang="en-US" sz="2000" dirty="0">
              <a:latin typeface="Roboto Slab" pitchFamily="2" charset="0"/>
              <a:ea typeface="Roboto Slab" pitchFamily="2" charset="0"/>
              <a:cs typeface="Roboto" panose="02000000000000000000" pitchFamily="2" charset="0"/>
            </a:endParaRPr>
          </a:p>
        </p:txBody>
      </p:sp>
      <p:sp>
        <p:nvSpPr>
          <p:cNvPr id="22" name="TextBox 21">
            <a:extLst>
              <a:ext uri="{FF2B5EF4-FFF2-40B4-BE49-F238E27FC236}">
                <a16:creationId xmlns:a16="http://schemas.microsoft.com/office/drawing/2014/main" id="{E46B1FD0-3E4A-4A89-BDB1-648772E746C2}"/>
              </a:ext>
            </a:extLst>
          </p:cNvPr>
          <p:cNvSpPr txBox="1"/>
          <p:nvPr/>
        </p:nvSpPr>
        <p:spPr>
          <a:xfrm>
            <a:off x="8108244" y="1982190"/>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1A961790-E445-4203-864B-BDB34A5C8C44}"/>
              </a:ext>
            </a:extLst>
          </p:cNvPr>
          <p:cNvSpPr txBox="1"/>
          <p:nvPr/>
        </p:nvSpPr>
        <p:spPr>
          <a:xfrm>
            <a:off x="8108244" y="1535706"/>
            <a:ext cx="1111956" cy="400110"/>
          </a:xfrm>
          <a:prstGeom prst="rect">
            <a:avLst/>
          </a:prstGeom>
          <a:noFill/>
        </p:spPr>
        <p:txBody>
          <a:bodyPr wrap="square" rtlCol="0">
            <a:spAutoFit/>
          </a:bodyPr>
          <a:lstStyle/>
          <a:p>
            <a:r>
              <a:rPr lang="en-US" sz="2000" i="0" dirty="0">
                <a:solidFill>
                  <a:schemeClr val="bg1"/>
                </a:solidFill>
                <a:effectLst/>
                <a:latin typeface="Roboto Slab" pitchFamily="2" charset="0"/>
                <a:ea typeface="Roboto Slab" pitchFamily="2" charset="0"/>
                <a:cs typeface="Roboto" panose="02000000000000000000" pitchFamily="2" charset="0"/>
              </a:rPr>
              <a:t>Title</a:t>
            </a:r>
            <a:endParaRPr lang="en-US" sz="2000" dirty="0">
              <a:solidFill>
                <a:schemeClr val="bg1"/>
              </a:solidFill>
              <a:latin typeface="Roboto Slab" pitchFamily="2" charset="0"/>
              <a:ea typeface="Roboto Slab" pitchFamily="2" charset="0"/>
              <a:cs typeface="Roboto" panose="02000000000000000000" pitchFamily="2" charset="0"/>
            </a:endParaRPr>
          </a:p>
        </p:txBody>
      </p:sp>
      <p:sp>
        <p:nvSpPr>
          <p:cNvPr id="24" name="Rectangle 23">
            <a:extLst>
              <a:ext uri="{FF2B5EF4-FFF2-40B4-BE49-F238E27FC236}">
                <a16:creationId xmlns:a16="http://schemas.microsoft.com/office/drawing/2014/main" id="{98E93F57-37FB-4F32-B2E7-02ABF91A7587}"/>
              </a:ext>
            </a:extLst>
          </p:cNvPr>
          <p:cNvSpPr/>
          <p:nvPr/>
        </p:nvSpPr>
        <p:spPr>
          <a:xfrm>
            <a:off x="6536266" y="3429798"/>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803149F-2056-40E7-BDB7-D246F8ACAF7C}"/>
              </a:ext>
            </a:extLst>
          </p:cNvPr>
          <p:cNvSpPr/>
          <p:nvPr/>
        </p:nvSpPr>
        <p:spPr>
          <a:xfrm>
            <a:off x="6536266" y="2933143"/>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A6048F-275C-4044-903F-AF1206E0F1A7}"/>
              </a:ext>
            </a:extLst>
          </p:cNvPr>
          <p:cNvSpPr/>
          <p:nvPr/>
        </p:nvSpPr>
        <p:spPr>
          <a:xfrm>
            <a:off x="8091312" y="3431696"/>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4240D36-B7A7-4C21-A6F2-0E45D1F65D4D}"/>
              </a:ext>
            </a:extLst>
          </p:cNvPr>
          <p:cNvSpPr/>
          <p:nvPr/>
        </p:nvSpPr>
        <p:spPr>
          <a:xfrm>
            <a:off x="8091312" y="2935041"/>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5D45A00-5A17-4EAA-A3C2-AA1EA95AD30B}"/>
              </a:ext>
            </a:extLst>
          </p:cNvPr>
          <p:cNvSpPr txBox="1"/>
          <p:nvPr/>
        </p:nvSpPr>
        <p:spPr>
          <a:xfrm>
            <a:off x="6536266" y="3453421"/>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9" name="TextBox 28">
            <a:extLst>
              <a:ext uri="{FF2B5EF4-FFF2-40B4-BE49-F238E27FC236}">
                <a16:creationId xmlns:a16="http://schemas.microsoft.com/office/drawing/2014/main" id="{BDD34FD5-6BB8-4018-98F8-CBF60BA864E2}"/>
              </a:ext>
            </a:extLst>
          </p:cNvPr>
          <p:cNvSpPr txBox="1"/>
          <p:nvPr/>
        </p:nvSpPr>
        <p:spPr>
          <a:xfrm>
            <a:off x="6536266" y="3006937"/>
            <a:ext cx="1111956" cy="400110"/>
          </a:xfrm>
          <a:prstGeom prst="rect">
            <a:avLst/>
          </a:prstGeom>
          <a:noFill/>
        </p:spPr>
        <p:txBody>
          <a:bodyPr wrap="square" rtlCol="0">
            <a:spAutoFit/>
          </a:bodyPr>
          <a:lstStyle/>
          <a:p>
            <a:r>
              <a:rPr lang="en-US" sz="2000" i="0" dirty="0">
                <a:solidFill>
                  <a:srgbClr val="000000"/>
                </a:solidFill>
                <a:effectLst/>
                <a:latin typeface="Roboto Slab" pitchFamily="2" charset="0"/>
                <a:ea typeface="Roboto Slab" pitchFamily="2" charset="0"/>
                <a:cs typeface="Roboto" panose="02000000000000000000" pitchFamily="2" charset="0"/>
              </a:rPr>
              <a:t>Title</a:t>
            </a:r>
            <a:endParaRPr lang="en-US" sz="2000" dirty="0">
              <a:latin typeface="Roboto Slab" pitchFamily="2" charset="0"/>
              <a:ea typeface="Roboto Slab" pitchFamily="2" charset="0"/>
              <a:cs typeface="Roboto" panose="02000000000000000000" pitchFamily="2" charset="0"/>
            </a:endParaRPr>
          </a:p>
        </p:txBody>
      </p:sp>
      <p:sp>
        <p:nvSpPr>
          <p:cNvPr id="30" name="TextBox 29">
            <a:extLst>
              <a:ext uri="{FF2B5EF4-FFF2-40B4-BE49-F238E27FC236}">
                <a16:creationId xmlns:a16="http://schemas.microsoft.com/office/drawing/2014/main" id="{181479D9-A592-44D4-8DAC-BFDD51E2D029}"/>
              </a:ext>
            </a:extLst>
          </p:cNvPr>
          <p:cNvSpPr txBox="1"/>
          <p:nvPr/>
        </p:nvSpPr>
        <p:spPr>
          <a:xfrm>
            <a:off x="8108244" y="3453421"/>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1D6E6CB5-4537-457B-B2D5-9A8804250D26}"/>
              </a:ext>
            </a:extLst>
          </p:cNvPr>
          <p:cNvSpPr txBox="1"/>
          <p:nvPr/>
        </p:nvSpPr>
        <p:spPr>
          <a:xfrm>
            <a:off x="8108244" y="3006937"/>
            <a:ext cx="1111956" cy="400110"/>
          </a:xfrm>
          <a:prstGeom prst="rect">
            <a:avLst/>
          </a:prstGeom>
          <a:noFill/>
        </p:spPr>
        <p:txBody>
          <a:bodyPr wrap="square" rtlCol="0">
            <a:spAutoFit/>
          </a:bodyPr>
          <a:lstStyle/>
          <a:p>
            <a:r>
              <a:rPr lang="en-US" sz="2000" i="0" dirty="0">
                <a:solidFill>
                  <a:schemeClr val="bg1"/>
                </a:solidFill>
                <a:effectLst/>
                <a:latin typeface="Roboto Slab" pitchFamily="2" charset="0"/>
                <a:ea typeface="Roboto Slab" pitchFamily="2" charset="0"/>
                <a:cs typeface="Roboto" panose="02000000000000000000" pitchFamily="2" charset="0"/>
              </a:rPr>
              <a:t>Title</a:t>
            </a:r>
            <a:endParaRPr lang="en-US" sz="2000" dirty="0">
              <a:solidFill>
                <a:schemeClr val="bg1"/>
              </a:solidFill>
              <a:latin typeface="Roboto Slab" pitchFamily="2" charset="0"/>
              <a:ea typeface="Roboto Slab" pitchFamily="2" charset="0"/>
              <a:cs typeface="Roboto" panose="02000000000000000000" pitchFamily="2" charset="0"/>
            </a:endParaRPr>
          </a:p>
        </p:txBody>
      </p:sp>
      <p:sp>
        <p:nvSpPr>
          <p:cNvPr id="33" name="TextBox 32">
            <a:extLst>
              <a:ext uri="{FF2B5EF4-FFF2-40B4-BE49-F238E27FC236}">
                <a16:creationId xmlns:a16="http://schemas.microsoft.com/office/drawing/2014/main" id="{91BDAC9C-3908-4E3F-A74F-CFF41C71909B}"/>
              </a:ext>
            </a:extLst>
          </p:cNvPr>
          <p:cNvSpPr txBox="1"/>
          <p:nvPr/>
        </p:nvSpPr>
        <p:spPr>
          <a:xfrm>
            <a:off x="9843835" y="3086721"/>
            <a:ext cx="1879680" cy="738664"/>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Linking charts based on context with the use of a dashed line.</a:t>
            </a:r>
          </a:p>
        </p:txBody>
      </p:sp>
      <p:sp>
        <p:nvSpPr>
          <p:cNvPr id="34" name="Rectangle 33">
            <a:extLst>
              <a:ext uri="{FF2B5EF4-FFF2-40B4-BE49-F238E27FC236}">
                <a16:creationId xmlns:a16="http://schemas.microsoft.com/office/drawing/2014/main" id="{588C6CCB-2E14-48A4-89B9-FA95B3C539D6}"/>
              </a:ext>
            </a:extLst>
          </p:cNvPr>
          <p:cNvSpPr/>
          <p:nvPr/>
        </p:nvSpPr>
        <p:spPr>
          <a:xfrm>
            <a:off x="9635069" y="3182728"/>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3AF78C-674E-47B6-98DB-4C8082D36A7E}"/>
              </a:ext>
            </a:extLst>
          </p:cNvPr>
          <p:cNvSpPr/>
          <p:nvPr/>
        </p:nvSpPr>
        <p:spPr>
          <a:xfrm>
            <a:off x="6327422" y="2737557"/>
            <a:ext cx="5483578" cy="1399908"/>
          </a:xfrm>
          <a:prstGeom prst="rect">
            <a:avLst/>
          </a:prstGeom>
          <a:noFill/>
          <a:ln>
            <a:solidFill>
              <a:srgbClr val="B3A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E436E30-71CE-7343-4227-896216A860EA}"/>
              </a:ext>
            </a:extLst>
          </p:cNvPr>
          <p:cNvCxnSpPr/>
          <p:nvPr/>
        </p:nvCxnSpPr>
        <p:spPr>
          <a:xfrm>
            <a:off x="7648222" y="3429000"/>
            <a:ext cx="44309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76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dirty="0"/>
              <a:t>Additional Chart Layouts Examples</a:t>
            </a:r>
          </a:p>
        </p:txBody>
      </p:sp>
      <p:sp>
        <p:nvSpPr>
          <p:cNvPr id="2" name="Rectangle 1">
            <a:extLst>
              <a:ext uri="{FF2B5EF4-FFF2-40B4-BE49-F238E27FC236}">
                <a16:creationId xmlns:a16="http://schemas.microsoft.com/office/drawing/2014/main" id="{CCDA0DB9-B3DF-4041-801A-649CB64D9172}"/>
              </a:ext>
            </a:extLst>
          </p:cNvPr>
          <p:cNvSpPr/>
          <p:nvPr/>
        </p:nvSpPr>
        <p:spPr>
          <a:xfrm>
            <a:off x="1617091"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1" y="1777565"/>
            <a:ext cx="2695689" cy="55228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845738" y="2474035"/>
            <a:ext cx="2299049" cy="2462213"/>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845738" y="1891399"/>
            <a:ext cx="2167467" cy="369332"/>
          </a:xfrm>
          <a:prstGeom prst="rect">
            <a:avLst/>
          </a:prstGeom>
          <a:noFill/>
        </p:spPr>
        <p:txBody>
          <a:bodyPr wrap="square" rtlCol="0">
            <a:spAutoFit/>
          </a:bodyPr>
          <a:lstStyle/>
          <a:p>
            <a:r>
              <a:rPr lang="en-US" b="1" i="0" dirty="0">
                <a:solidFill>
                  <a:srgbClr val="000000"/>
                </a:solidFill>
                <a:effectLst/>
                <a:latin typeface="Roboto Slab" pitchFamily="2" charset="0"/>
                <a:ea typeface="Roboto Slab" pitchFamily="2" charset="0"/>
              </a:rPr>
              <a:t>Title Goes Here</a:t>
            </a:r>
            <a:endParaRPr lang="en-US" b="1" dirty="0">
              <a:latin typeface="Roboto Slab" pitchFamily="2" charset="0"/>
              <a:ea typeface="Roboto Slab" pitchFamily="2" charset="0"/>
            </a:endParaRPr>
          </a:p>
        </p:txBody>
      </p:sp>
      <p:sp>
        <p:nvSpPr>
          <p:cNvPr id="24" name="Rectangle 23">
            <a:extLst>
              <a:ext uri="{FF2B5EF4-FFF2-40B4-BE49-F238E27FC236}">
                <a16:creationId xmlns:a16="http://schemas.microsoft.com/office/drawing/2014/main" id="{300CCEF7-03AD-4771-8312-6A29AA3FE55E}"/>
              </a:ext>
            </a:extLst>
          </p:cNvPr>
          <p:cNvSpPr/>
          <p:nvPr/>
        </p:nvSpPr>
        <p:spPr>
          <a:xfrm>
            <a:off x="4579354"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2B2895A-F2C1-41AF-8289-8B6D75094A26}"/>
              </a:ext>
            </a:extLst>
          </p:cNvPr>
          <p:cNvSpPr/>
          <p:nvPr/>
        </p:nvSpPr>
        <p:spPr>
          <a:xfrm>
            <a:off x="4579354" y="1777565"/>
            <a:ext cx="2695689" cy="55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C42B63E-90FB-4F41-96DB-A8EA4E621C17}"/>
              </a:ext>
            </a:extLst>
          </p:cNvPr>
          <p:cNvSpPr txBox="1"/>
          <p:nvPr/>
        </p:nvSpPr>
        <p:spPr>
          <a:xfrm>
            <a:off x="4763038" y="2474035"/>
            <a:ext cx="2299049" cy="2462213"/>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1" name="Rectangle 30">
            <a:extLst>
              <a:ext uri="{FF2B5EF4-FFF2-40B4-BE49-F238E27FC236}">
                <a16:creationId xmlns:a16="http://schemas.microsoft.com/office/drawing/2014/main" id="{1C90E278-EBC6-4ECC-9F00-698D37018B02}"/>
              </a:ext>
            </a:extLst>
          </p:cNvPr>
          <p:cNvSpPr/>
          <p:nvPr/>
        </p:nvSpPr>
        <p:spPr>
          <a:xfrm>
            <a:off x="7541616" y="2264311"/>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6254BB-D654-4A3B-A599-0ACE67F2A3E1}"/>
              </a:ext>
            </a:extLst>
          </p:cNvPr>
          <p:cNvSpPr/>
          <p:nvPr/>
        </p:nvSpPr>
        <p:spPr>
          <a:xfrm>
            <a:off x="7541616" y="1776804"/>
            <a:ext cx="2695689" cy="5522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17E11D1-CA5D-4D05-AECD-DA01C98E77C9}"/>
              </a:ext>
            </a:extLst>
          </p:cNvPr>
          <p:cNvSpPr txBox="1"/>
          <p:nvPr/>
        </p:nvSpPr>
        <p:spPr>
          <a:xfrm>
            <a:off x="7725300" y="2464126"/>
            <a:ext cx="2299049" cy="2462213"/>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4" name="TextBox 33">
            <a:extLst>
              <a:ext uri="{FF2B5EF4-FFF2-40B4-BE49-F238E27FC236}">
                <a16:creationId xmlns:a16="http://schemas.microsoft.com/office/drawing/2014/main" id="{3BF7A9FD-CF9A-4875-8942-7D78DAE5ED69}"/>
              </a:ext>
            </a:extLst>
          </p:cNvPr>
          <p:cNvSpPr txBox="1"/>
          <p:nvPr/>
        </p:nvSpPr>
        <p:spPr>
          <a:xfrm>
            <a:off x="4763038" y="1902686"/>
            <a:ext cx="2167467" cy="369332"/>
          </a:xfrm>
          <a:prstGeom prst="rect">
            <a:avLst/>
          </a:prstGeom>
          <a:noFill/>
        </p:spPr>
        <p:txBody>
          <a:bodyPr wrap="square" rtlCol="0">
            <a:spAutoFit/>
          </a:bodyPr>
          <a:lstStyle/>
          <a:p>
            <a:r>
              <a:rPr lang="en-US" b="1" i="0" dirty="0">
                <a:solidFill>
                  <a:schemeClr val="bg1"/>
                </a:solidFill>
                <a:effectLst/>
                <a:latin typeface="Roboto Slab" pitchFamily="2" charset="0"/>
                <a:ea typeface="Roboto Slab" pitchFamily="2" charset="0"/>
              </a:rPr>
              <a:t>Title Goes Here</a:t>
            </a:r>
            <a:endParaRPr lang="en-US" b="1" dirty="0">
              <a:solidFill>
                <a:schemeClr val="bg1"/>
              </a:solidFill>
              <a:latin typeface="Roboto Slab" pitchFamily="2" charset="0"/>
              <a:ea typeface="Roboto Slab" pitchFamily="2" charset="0"/>
            </a:endParaRPr>
          </a:p>
        </p:txBody>
      </p:sp>
      <p:sp>
        <p:nvSpPr>
          <p:cNvPr id="29" name="TextBox 28">
            <a:extLst>
              <a:ext uri="{FF2B5EF4-FFF2-40B4-BE49-F238E27FC236}">
                <a16:creationId xmlns:a16="http://schemas.microsoft.com/office/drawing/2014/main" id="{9439B987-20D9-4D52-807C-7E432CC787F3}"/>
              </a:ext>
            </a:extLst>
          </p:cNvPr>
          <p:cNvSpPr txBox="1"/>
          <p:nvPr/>
        </p:nvSpPr>
        <p:spPr>
          <a:xfrm>
            <a:off x="7725300" y="1887986"/>
            <a:ext cx="2167467" cy="369332"/>
          </a:xfrm>
          <a:prstGeom prst="rect">
            <a:avLst/>
          </a:prstGeom>
          <a:noFill/>
        </p:spPr>
        <p:txBody>
          <a:bodyPr wrap="square" rtlCol="0">
            <a:spAutoFit/>
          </a:bodyPr>
          <a:lstStyle/>
          <a:p>
            <a:r>
              <a:rPr lang="en-US" b="1" i="0" dirty="0">
                <a:effectLst/>
                <a:latin typeface="Roboto Slab" pitchFamily="2" charset="0"/>
                <a:ea typeface="Roboto Slab" pitchFamily="2" charset="0"/>
              </a:rPr>
              <a:t>Title Goes Here</a:t>
            </a:r>
            <a:endParaRPr lang="en-US" b="1" dirty="0">
              <a:latin typeface="Roboto Slab" pitchFamily="2" charset="0"/>
              <a:ea typeface="Roboto Slab" pitchFamily="2" charset="0"/>
            </a:endParaRPr>
          </a:p>
        </p:txBody>
      </p:sp>
    </p:spTree>
    <p:extLst>
      <p:ext uri="{BB962C8B-B14F-4D97-AF65-F5344CB8AC3E}">
        <p14:creationId xmlns:p14="http://schemas.microsoft.com/office/powerpoint/2010/main" val="1861035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B020-5D57-E899-3945-762B24E6BCDF}"/>
              </a:ext>
            </a:extLst>
          </p:cNvPr>
          <p:cNvSpPr>
            <a:spLocks noGrp="1"/>
          </p:cNvSpPr>
          <p:nvPr>
            <p:ph type="title"/>
          </p:nvPr>
        </p:nvSpPr>
        <p:spPr>
          <a:xfrm>
            <a:off x="1642654" y="1948985"/>
            <a:ext cx="8906692" cy="2960028"/>
          </a:xfrm>
        </p:spPr>
        <p:txBody>
          <a:bodyPr/>
          <a:lstStyle/>
          <a:p>
            <a:pPr algn="ctr"/>
            <a:r>
              <a:rPr lang="en-US" dirty="0"/>
              <a:t>Icons</a:t>
            </a:r>
          </a:p>
        </p:txBody>
      </p:sp>
    </p:spTree>
    <p:extLst>
      <p:ext uri="{BB962C8B-B14F-4D97-AF65-F5344CB8AC3E}">
        <p14:creationId xmlns:p14="http://schemas.microsoft.com/office/powerpoint/2010/main" val="1094812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Icons</a:t>
            </a:r>
          </a:p>
        </p:txBody>
      </p:sp>
      <p:pic>
        <p:nvPicPr>
          <p:cNvPr id="4" name="Graphic 3" descr="Artificial Intelligence with solid fill">
            <a:extLst>
              <a:ext uri="{FF2B5EF4-FFF2-40B4-BE49-F238E27FC236}">
                <a16:creationId xmlns:a16="http://schemas.microsoft.com/office/drawing/2014/main" id="{ABC7AF9A-661C-4982-97D7-297CEEEDC6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46231" y="1709817"/>
            <a:ext cx="914400" cy="914400"/>
          </a:xfrm>
          <a:prstGeom prst="rect">
            <a:avLst/>
          </a:prstGeom>
        </p:spPr>
      </p:pic>
      <p:pic>
        <p:nvPicPr>
          <p:cNvPr id="7" name="Graphic 6" descr="Bar chart with solid fill">
            <a:extLst>
              <a:ext uri="{FF2B5EF4-FFF2-40B4-BE49-F238E27FC236}">
                <a16:creationId xmlns:a16="http://schemas.microsoft.com/office/drawing/2014/main" id="{A3472B61-49FA-469D-9FC8-1B4248CEC2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1469" y="1709817"/>
            <a:ext cx="914400" cy="914400"/>
          </a:xfrm>
          <a:prstGeom prst="rect">
            <a:avLst/>
          </a:prstGeom>
        </p:spPr>
      </p:pic>
      <p:pic>
        <p:nvPicPr>
          <p:cNvPr id="9" name="Graphic 8" descr="Chemicals with solid fill">
            <a:extLst>
              <a:ext uri="{FF2B5EF4-FFF2-40B4-BE49-F238E27FC236}">
                <a16:creationId xmlns:a16="http://schemas.microsoft.com/office/drawing/2014/main" id="{C75AB318-B604-4655-9759-76EA54E409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7687" y="1709817"/>
            <a:ext cx="914400" cy="914400"/>
          </a:xfrm>
          <a:prstGeom prst="rect">
            <a:avLst/>
          </a:prstGeom>
        </p:spPr>
      </p:pic>
      <p:pic>
        <p:nvPicPr>
          <p:cNvPr id="11" name="Graphic 10" descr="Chemicals with solid fill">
            <a:extLst>
              <a:ext uri="{FF2B5EF4-FFF2-40B4-BE49-F238E27FC236}">
                <a16:creationId xmlns:a16="http://schemas.microsoft.com/office/drawing/2014/main" id="{C0ADBBDC-92B9-4747-BD41-4CE3B59770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3850" y="1709817"/>
            <a:ext cx="914400" cy="914400"/>
          </a:xfrm>
          <a:prstGeom prst="rect">
            <a:avLst/>
          </a:prstGeom>
        </p:spPr>
      </p:pic>
      <p:pic>
        <p:nvPicPr>
          <p:cNvPr id="13" name="Graphic 12" descr="Clipboard Checked with solid fill">
            <a:extLst>
              <a:ext uri="{FF2B5EF4-FFF2-40B4-BE49-F238E27FC236}">
                <a16:creationId xmlns:a16="http://schemas.microsoft.com/office/drawing/2014/main" id="{8FD69892-2EBC-4086-9846-D9EFAAC14A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4578" y="1709817"/>
            <a:ext cx="914400" cy="914400"/>
          </a:xfrm>
          <a:prstGeom prst="rect">
            <a:avLst/>
          </a:prstGeom>
        </p:spPr>
      </p:pic>
      <p:pic>
        <p:nvPicPr>
          <p:cNvPr id="15" name="Graphic 14" descr="Connected with solid fill">
            <a:extLst>
              <a:ext uri="{FF2B5EF4-FFF2-40B4-BE49-F238E27FC236}">
                <a16:creationId xmlns:a16="http://schemas.microsoft.com/office/drawing/2014/main" id="{F180D81E-B7C5-43EA-8365-17314C1270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4711" y="1709817"/>
            <a:ext cx="914400" cy="914400"/>
          </a:xfrm>
          <a:prstGeom prst="rect">
            <a:avLst/>
          </a:prstGeom>
        </p:spPr>
      </p:pic>
      <p:sp>
        <p:nvSpPr>
          <p:cNvPr id="16" name="TextBox 15">
            <a:extLst>
              <a:ext uri="{FF2B5EF4-FFF2-40B4-BE49-F238E27FC236}">
                <a16:creationId xmlns:a16="http://schemas.microsoft.com/office/drawing/2014/main" id="{0A6FD022-5F8F-4225-A74F-6A9555349367}"/>
              </a:ext>
            </a:extLst>
          </p:cNvPr>
          <p:cNvSpPr txBox="1"/>
          <p:nvPr/>
        </p:nvSpPr>
        <p:spPr>
          <a:xfrm>
            <a:off x="3606315" y="3285618"/>
            <a:ext cx="5109635" cy="1169551"/>
          </a:xfrm>
          <a:prstGeom prst="rect">
            <a:avLst/>
          </a:prstGeom>
          <a:noFill/>
        </p:spPr>
        <p:txBody>
          <a:bodyPr wrap="square" rtlCol="0">
            <a:spAutoFit/>
          </a:bodyPr>
          <a:lstStyle/>
          <a:p>
            <a:r>
              <a:rPr lang="en-US" sz="1400" i="1" dirty="0">
                <a:latin typeface="DIN 2014" panose="020B0504020202020204" pitchFamily="34" charset="0"/>
                <a:ea typeface="DIN 2014" panose="020B0504020202020204" pitchFamily="34" charset="0"/>
              </a:rPr>
              <a:t>Icons should only be used as a visual representation of an action or idea. Icons can be located under </a:t>
            </a:r>
            <a:r>
              <a:rPr lang="en-US" sz="1400" b="1" i="1" u="sng" dirty="0">
                <a:latin typeface="DIN 2014 Bold" panose="020B0504020202020204" pitchFamily="34" charset="0"/>
                <a:ea typeface="DIN 2014 Bold" panose="020B0504020202020204" pitchFamily="34" charset="0"/>
              </a:rPr>
              <a:t>Insert</a:t>
            </a:r>
            <a:r>
              <a:rPr lang="en-US" sz="1400" b="1" i="1" dirty="0">
                <a:latin typeface="DIN 2014 Bold" panose="020B0504020202020204" pitchFamily="34" charset="0"/>
                <a:ea typeface="DIN 2014 Bold" panose="020B0504020202020204" pitchFamily="34" charset="0"/>
              </a:rPr>
              <a:t> </a:t>
            </a:r>
            <a:r>
              <a:rPr lang="en-US" sz="1400" i="1" dirty="0">
                <a:latin typeface="DIN 2014" panose="020B0504020202020204" pitchFamily="34" charset="0"/>
                <a:ea typeface="DIN 2014" panose="020B0504020202020204" pitchFamily="34" charset="0"/>
              </a:rPr>
              <a:t>in PPT. There you will find a variety of icons to choose from. Color options for icons can vary based on use but staying within Georgia Tech’s brand should be key. </a:t>
            </a:r>
          </a:p>
        </p:txBody>
      </p:sp>
    </p:spTree>
    <p:extLst>
      <p:ext uri="{BB962C8B-B14F-4D97-AF65-F5344CB8AC3E}">
        <p14:creationId xmlns:p14="http://schemas.microsoft.com/office/powerpoint/2010/main" val="1827881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dirty="0"/>
              <a:t>Icon Use Examples </a:t>
            </a:r>
          </a:p>
        </p:txBody>
      </p:sp>
      <p:sp>
        <p:nvSpPr>
          <p:cNvPr id="3" name="TextBox 2">
            <a:extLst>
              <a:ext uri="{FF2B5EF4-FFF2-40B4-BE49-F238E27FC236}">
                <a16:creationId xmlns:a16="http://schemas.microsoft.com/office/drawing/2014/main" id="{E398D1AF-183B-4EAF-B2A2-2E3ECD8E8512}"/>
              </a:ext>
            </a:extLst>
          </p:cNvPr>
          <p:cNvSpPr txBox="1"/>
          <p:nvPr/>
        </p:nvSpPr>
        <p:spPr>
          <a:xfrm>
            <a:off x="2418693" y="2361959"/>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501427" y="1672079"/>
            <a:ext cx="4018840" cy="461665"/>
          </a:xfrm>
          <a:prstGeom prst="rect">
            <a:avLst/>
          </a:prstGeom>
          <a:noFill/>
        </p:spPr>
        <p:txBody>
          <a:bodyPr wrap="square" rtlCol="0">
            <a:spAutoFit/>
          </a:bodyPr>
          <a:lstStyle/>
          <a:p>
            <a:r>
              <a:rPr lang="en-US" sz="2400" i="0" dirty="0">
                <a:solidFill>
                  <a:srgbClr val="000000"/>
                </a:solidFill>
                <a:effectLst/>
                <a:latin typeface="Roboto Slab" pitchFamily="2" charset="0"/>
                <a:ea typeface="Roboto Slab" pitchFamily="2" charset="0"/>
              </a:rPr>
              <a:t>Title Goes Here</a:t>
            </a:r>
            <a:endParaRPr lang="en-US" sz="2400" dirty="0">
              <a:latin typeface="Roboto Slab" pitchFamily="2" charset="0"/>
              <a:ea typeface="Roboto Slab" pitchFamily="2" charset="0"/>
            </a:endParaRPr>
          </a:p>
        </p:txBody>
      </p:sp>
      <p:sp>
        <p:nvSpPr>
          <p:cNvPr id="22" name="TextBox 21">
            <a:extLst>
              <a:ext uri="{FF2B5EF4-FFF2-40B4-BE49-F238E27FC236}">
                <a16:creationId xmlns:a16="http://schemas.microsoft.com/office/drawing/2014/main" id="{A09CF91C-62C3-4C28-888D-EFF10EE348D0}"/>
              </a:ext>
            </a:extLst>
          </p:cNvPr>
          <p:cNvSpPr txBox="1"/>
          <p:nvPr/>
        </p:nvSpPr>
        <p:spPr>
          <a:xfrm>
            <a:off x="6502404" y="1891399"/>
            <a:ext cx="2167467" cy="369332"/>
          </a:xfrm>
          <a:prstGeom prst="rect">
            <a:avLst/>
          </a:prstGeom>
          <a:noFill/>
        </p:spPr>
        <p:txBody>
          <a:bodyPr wrap="square" rtlCol="0">
            <a:spAutoFit/>
          </a:bodyPr>
          <a:lstStyle/>
          <a:p>
            <a:r>
              <a:rPr lang="en-US" b="1" i="0" dirty="0">
                <a:solidFill>
                  <a:schemeClr val="bg1"/>
                </a:solidFill>
                <a:effectLst/>
                <a:latin typeface="Open Sans" panose="020B0606030504020204" pitchFamily="34" charset="0"/>
              </a:rPr>
              <a:t>Title Goes Here</a:t>
            </a:r>
            <a:endParaRPr lang="en-US" b="1" dirty="0">
              <a:solidFill>
                <a:schemeClr val="bg1"/>
              </a:solidFill>
            </a:endParaRPr>
          </a:p>
        </p:txBody>
      </p:sp>
      <p:pic>
        <p:nvPicPr>
          <p:cNvPr id="24" name="Graphic 23" descr="Bar chart with solid fill">
            <a:extLst>
              <a:ext uri="{FF2B5EF4-FFF2-40B4-BE49-F238E27FC236}">
                <a16:creationId xmlns:a16="http://schemas.microsoft.com/office/drawing/2014/main" id="{BB88E6E2-5809-4DAC-8E15-469E814AF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7328" y="2337567"/>
            <a:ext cx="719695" cy="719695"/>
          </a:xfrm>
          <a:prstGeom prst="rect">
            <a:avLst/>
          </a:prstGeom>
        </p:spPr>
      </p:pic>
      <p:pic>
        <p:nvPicPr>
          <p:cNvPr id="25" name="Graphic 24" descr="Chemicals with solid fill">
            <a:extLst>
              <a:ext uri="{FF2B5EF4-FFF2-40B4-BE49-F238E27FC236}">
                <a16:creationId xmlns:a16="http://schemas.microsoft.com/office/drawing/2014/main" id="{FBA18BA7-200F-46B3-B28A-CCABC2E48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993" y="3564280"/>
            <a:ext cx="719695" cy="719695"/>
          </a:xfrm>
          <a:prstGeom prst="rect">
            <a:avLst/>
          </a:prstGeom>
        </p:spPr>
      </p:pic>
      <p:pic>
        <p:nvPicPr>
          <p:cNvPr id="27" name="Graphic 26" descr="Chemicals with solid fill">
            <a:extLst>
              <a:ext uri="{FF2B5EF4-FFF2-40B4-BE49-F238E27FC236}">
                <a16:creationId xmlns:a16="http://schemas.microsoft.com/office/drawing/2014/main" id="{60C9ED4D-FA0E-441D-98B3-F9A96BA7D1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74993" y="2370670"/>
            <a:ext cx="719696" cy="719696"/>
          </a:xfrm>
          <a:prstGeom prst="rect">
            <a:avLst/>
          </a:prstGeom>
        </p:spPr>
      </p:pic>
      <p:pic>
        <p:nvPicPr>
          <p:cNvPr id="28" name="Graphic 27" descr="Clipboard Checked with solid fill">
            <a:extLst>
              <a:ext uri="{FF2B5EF4-FFF2-40B4-BE49-F238E27FC236}">
                <a16:creationId xmlns:a16="http://schemas.microsoft.com/office/drawing/2014/main" id="{ABFE28D8-80FE-4BCE-91CA-0B057F1C0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7329" y="3514367"/>
            <a:ext cx="719694" cy="719694"/>
          </a:xfrm>
          <a:prstGeom prst="rect">
            <a:avLst/>
          </a:prstGeom>
        </p:spPr>
      </p:pic>
      <p:sp>
        <p:nvSpPr>
          <p:cNvPr id="29" name="TextBox 28">
            <a:extLst>
              <a:ext uri="{FF2B5EF4-FFF2-40B4-BE49-F238E27FC236}">
                <a16:creationId xmlns:a16="http://schemas.microsoft.com/office/drawing/2014/main" id="{8C0A599E-B0EC-4892-971A-EF01C2577645}"/>
              </a:ext>
            </a:extLst>
          </p:cNvPr>
          <p:cNvSpPr txBox="1"/>
          <p:nvPr/>
        </p:nvSpPr>
        <p:spPr>
          <a:xfrm>
            <a:off x="2418693" y="3552992"/>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44905DB4-ED7B-4B1E-A64E-B4CE9889E868}"/>
              </a:ext>
            </a:extLst>
          </p:cNvPr>
          <p:cNvSpPr txBox="1"/>
          <p:nvPr/>
        </p:nvSpPr>
        <p:spPr>
          <a:xfrm>
            <a:off x="6985048" y="2337567"/>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1D56AA56-8591-4E6D-A0F5-DC7B5936E687}"/>
              </a:ext>
            </a:extLst>
          </p:cNvPr>
          <p:cNvSpPr txBox="1"/>
          <p:nvPr/>
        </p:nvSpPr>
        <p:spPr>
          <a:xfrm>
            <a:off x="6985048" y="3514367"/>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4925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A72B-4E26-CC63-E628-DB6628AE570E}"/>
              </a:ext>
            </a:extLst>
          </p:cNvPr>
          <p:cNvSpPr>
            <a:spLocks noGrp="1"/>
          </p:cNvSpPr>
          <p:nvPr>
            <p:ph type="title"/>
          </p:nvPr>
        </p:nvSpPr>
        <p:spPr/>
        <p:txBody>
          <a:bodyPr/>
          <a:lstStyle/>
          <a:p>
            <a:r>
              <a:rPr lang="en-US" dirty="0">
                <a:effectLst>
                  <a:outerShdw blurRad="50800" dist="38100" dir="2700000" algn="tl" rotWithShape="0">
                    <a:schemeClr val="tx1">
                      <a:alpha val="40000"/>
                    </a:schemeClr>
                  </a:outerShdw>
                </a:effectLst>
              </a:rPr>
              <a:t>Title Option 3</a:t>
            </a:r>
          </a:p>
        </p:txBody>
      </p:sp>
      <p:sp>
        <p:nvSpPr>
          <p:cNvPr id="3" name="Content Placeholder 2">
            <a:extLst>
              <a:ext uri="{FF2B5EF4-FFF2-40B4-BE49-F238E27FC236}">
                <a16:creationId xmlns:a16="http://schemas.microsoft.com/office/drawing/2014/main" id="{B8933EB1-D64B-53F4-DF32-75E15F8CE04A}"/>
              </a:ext>
            </a:extLst>
          </p:cNvPr>
          <p:cNvSpPr>
            <a:spLocks noGrp="1"/>
          </p:cNvSpPr>
          <p:nvPr>
            <p:ph idx="1"/>
          </p:nvPr>
        </p:nvSpPr>
        <p:spPr/>
        <p:txBody>
          <a:bodyPr/>
          <a:lstStyle/>
          <a:p>
            <a:endParaRPr lang="en-US">
              <a:effectLst>
                <a:outerShdw blurRad="50800" dist="38100" dir="2700000" algn="tl" rotWithShape="0">
                  <a:schemeClr val="tx1">
                    <a:alpha val="40000"/>
                  </a:schemeClr>
                </a:outerShdw>
              </a:effectLst>
            </a:endParaRPr>
          </a:p>
        </p:txBody>
      </p:sp>
    </p:spTree>
    <p:extLst>
      <p:ext uri="{BB962C8B-B14F-4D97-AF65-F5344CB8AC3E}">
        <p14:creationId xmlns:p14="http://schemas.microsoft.com/office/powerpoint/2010/main" val="2110365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dirty="0"/>
              <a:t>Content Blocks</a:t>
            </a:r>
          </a:p>
        </p:txBody>
      </p:sp>
    </p:spTree>
    <p:extLst>
      <p:ext uri="{BB962C8B-B14F-4D97-AF65-F5344CB8AC3E}">
        <p14:creationId xmlns:p14="http://schemas.microsoft.com/office/powerpoint/2010/main" val="136525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67C4-2C15-8CAC-5C2C-846643DD8988}"/>
              </a:ext>
            </a:extLst>
          </p:cNvPr>
          <p:cNvSpPr>
            <a:spLocks noGrp="1"/>
          </p:cNvSpPr>
          <p:nvPr>
            <p:ph type="title"/>
          </p:nvPr>
        </p:nvSpPr>
        <p:spPr/>
        <p:txBody>
          <a:bodyPr/>
          <a:lstStyle/>
          <a:p>
            <a:r>
              <a:rPr lang="en-US" altLang="zh-CN" dirty="0"/>
              <a:t>Objectives</a:t>
            </a:r>
            <a:endParaRPr lang="en-CN" dirty="0"/>
          </a:p>
        </p:txBody>
      </p:sp>
      <p:sp>
        <p:nvSpPr>
          <p:cNvPr id="3" name="Content Placeholder 2">
            <a:extLst>
              <a:ext uri="{FF2B5EF4-FFF2-40B4-BE49-F238E27FC236}">
                <a16:creationId xmlns:a16="http://schemas.microsoft.com/office/drawing/2014/main" id="{B2264BF9-640E-BCFC-6E0B-EFD6463AB8B6}"/>
              </a:ext>
            </a:extLst>
          </p:cNvPr>
          <p:cNvSpPr>
            <a:spLocks noGrp="1"/>
          </p:cNvSpPr>
          <p:nvPr>
            <p:ph idx="1"/>
          </p:nvPr>
        </p:nvSpPr>
        <p:spPr/>
        <p:txBody>
          <a:bodyPr/>
          <a:lstStyle/>
          <a:p>
            <a:pPr>
              <a:buFont typeface="+mj-lt"/>
              <a:buAutoNum type="arabicPeriod"/>
            </a:pPr>
            <a:r>
              <a:rPr lang="en-US" dirty="0"/>
              <a:t>Analyze the spatial distribution of population and demographic characteristics in the Atlanta area.</a:t>
            </a:r>
          </a:p>
          <a:p>
            <a:pPr>
              <a:buFont typeface="+mj-lt"/>
              <a:buAutoNum type="arabicPeriod"/>
            </a:pPr>
            <a:r>
              <a:rPr lang="en-US" dirty="0"/>
              <a:t>Evaluate the accessibility to </a:t>
            </a:r>
            <a:r>
              <a:rPr lang="en-US" altLang="zh-CN" dirty="0"/>
              <a:t>current</a:t>
            </a:r>
            <a:r>
              <a:rPr lang="en-US" dirty="0"/>
              <a:t> locations.</a:t>
            </a:r>
          </a:p>
          <a:p>
            <a:pPr>
              <a:buFont typeface="+mj-lt"/>
              <a:buAutoNum type="arabicPeriod"/>
            </a:pPr>
            <a:r>
              <a:rPr lang="en-US" altLang="zh-CN" dirty="0"/>
              <a:t>S</a:t>
            </a:r>
            <a:r>
              <a:rPr lang="en-US" dirty="0"/>
              <a:t>eeks to identify areas with high potential for establishing </a:t>
            </a:r>
            <a:r>
              <a:rPr lang="en-US" dirty="0" err="1"/>
              <a:t>livehouses</a:t>
            </a:r>
            <a:r>
              <a:rPr lang="en-US" dirty="0"/>
              <a:t>.</a:t>
            </a:r>
          </a:p>
          <a:p>
            <a:pPr>
              <a:buFont typeface="+mj-lt"/>
              <a:buAutoNum type="arabicPeriod"/>
            </a:pPr>
            <a:r>
              <a:rPr lang="en-US" altLang="zh-CN" dirty="0"/>
              <a:t>C</a:t>
            </a:r>
            <a:r>
              <a:rPr lang="en-US" dirty="0"/>
              <a:t>ontribute to promotion of a vibrant music scene in Atlanta.</a:t>
            </a:r>
          </a:p>
          <a:p>
            <a:pPr>
              <a:buFont typeface="+mj-lt"/>
              <a:buAutoNum type="arabicPeriod"/>
            </a:pPr>
            <a:endParaRPr lang="en-US" dirty="0"/>
          </a:p>
        </p:txBody>
      </p:sp>
    </p:spTree>
    <p:extLst>
      <p:ext uri="{BB962C8B-B14F-4D97-AF65-F5344CB8AC3E}">
        <p14:creationId xmlns:p14="http://schemas.microsoft.com/office/powerpoint/2010/main" val="95122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A87C-AA55-11D1-DCE0-8EA70EB64995}"/>
              </a:ext>
            </a:extLst>
          </p:cNvPr>
          <p:cNvSpPr>
            <a:spLocks noGrp="1"/>
          </p:cNvSpPr>
          <p:nvPr>
            <p:ph type="title"/>
          </p:nvPr>
        </p:nvSpPr>
        <p:spPr/>
        <p:txBody>
          <a:bodyPr/>
          <a:lstStyle/>
          <a:p>
            <a:r>
              <a:rPr lang="en-US" altLang="zh-CN" dirty="0"/>
              <a:t>Data</a:t>
            </a:r>
            <a:endParaRPr lang="en-CN" dirty="0"/>
          </a:p>
        </p:txBody>
      </p:sp>
      <p:sp>
        <p:nvSpPr>
          <p:cNvPr id="3" name="Content Placeholder 2">
            <a:extLst>
              <a:ext uri="{FF2B5EF4-FFF2-40B4-BE49-F238E27FC236}">
                <a16:creationId xmlns:a16="http://schemas.microsoft.com/office/drawing/2014/main" id="{28024BEC-E47A-1F3D-5A01-2CDE962EEB0C}"/>
              </a:ext>
            </a:extLst>
          </p:cNvPr>
          <p:cNvSpPr>
            <a:spLocks noGrp="1"/>
          </p:cNvSpPr>
          <p:nvPr>
            <p:ph idx="1"/>
          </p:nvPr>
        </p:nvSpPr>
        <p:spPr/>
        <p:txBody>
          <a:bodyPr/>
          <a:lstStyle/>
          <a:p>
            <a:pPr marL="0" indent="0">
              <a:buNone/>
            </a:pPr>
            <a:r>
              <a:rPr lang="en-US" dirty="0"/>
              <a:t>housing price</a:t>
            </a:r>
            <a:r>
              <a:rPr lang="en-US" altLang="zh-CN" dirty="0"/>
              <a:t>,</a:t>
            </a:r>
            <a:r>
              <a:rPr lang="zh-CN" altLang="en-US" dirty="0"/>
              <a:t> </a:t>
            </a:r>
            <a:r>
              <a:rPr lang="en-US" altLang="zh-CN" dirty="0"/>
              <a:t>income</a:t>
            </a:r>
            <a:r>
              <a:rPr lang="zh-CN" altLang="en-US" dirty="0"/>
              <a:t> </a:t>
            </a:r>
            <a:r>
              <a:rPr lang="en-US" altLang="zh-CN" dirty="0"/>
              <a:t>–</a:t>
            </a:r>
            <a:r>
              <a:rPr lang="en-US" dirty="0"/>
              <a:t> </a:t>
            </a:r>
            <a:r>
              <a:rPr lang="en-US" altLang="zh-CN" dirty="0"/>
              <a:t>census</a:t>
            </a:r>
            <a:r>
              <a:rPr lang="zh-CN" altLang="en-US" dirty="0"/>
              <a:t> </a:t>
            </a:r>
            <a:r>
              <a:rPr lang="en-US" altLang="zh-CN" dirty="0" err="1"/>
              <a:t>bearu</a:t>
            </a:r>
            <a:r>
              <a:rPr lang="zh-CN" altLang="en-US" dirty="0"/>
              <a:t> </a:t>
            </a:r>
            <a:r>
              <a:rPr lang="en-US" altLang="zh-CN" dirty="0"/>
              <a:t>API</a:t>
            </a:r>
            <a:r>
              <a:rPr lang="zh-CN" altLang="en-US" dirty="0"/>
              <a:t> </a:t>
            </a:r>
            <a:endParaRPr lang="en-US" dirty="0"/>
          </a:p>
          <a:p>
            <a:pPr marL="0" indent="0">
              <a:buNone/>
            </a:pPr>
            <a:r>
              <a:rPr lang="en-US" altLang="zh-CN" dirty="0"/>
              <a:t>Music</a:t>
            </a:r>
            <a:r>
              <a:rPr lang="zh-CN" altLang="en-US" dirty="0"/>
              <a:t> </a:t>
            </a:r>
            <a:r>
              <a:rPr lang="en-US" altLang="zh-CN" dirty="0"/>
              <a:t>venue</a:t>
            </a:r>
            <a:r>
              <a:rPr lang="zh-CN" altLang="en-US" dirty="0"/>
              <a:t> </a:t>
            </a:r>
            <a:r>
              <a:rPr lang="en-US" altLang="zh-CN" dirty="0"/>
              <a:t>POI</a:t>
            </a:r>
            <a:r>
              <a:rPr lang="en-US" dirty="0"/>
              <a:t> - query from </a:t>
            </a:r>
            <a:r>
              <a:rPr lang="en-US" altLang="zh-CN" dirty="0"/>
              <a:t>Yelp</a:t>
            </a:r>
            <a:r>
              <a:rPr lang="zh-CN" altLang="en-US" dirty="0"/>
              <a:t> </a:t>
            </a:r>
            <a:r>
              <a:rPr lang="en-US" dirty="0"/>
              <a:t>API</a:t>
            </a:r>
          </a:p>
          <a:p>
            <a:pPr marL="0" indent="0">
              <a:buNone/>
            </a:pPr>
            <a:r>
              <a:rPr lang="en-US" altLang="zh-CN" dirty="0" err="1"/>
              <a:t>Basemap</a:t>
            </a:r>
            <a:r>
              <a:rPr lang="zh-CN" altLang="en-US" dirty="0"/>
              <a:t> </a:t>
            </a:r>
            <a:r>
              <a:rPr lang="en-US" altLang="zh-CN" dirty="0"/>
              <a:t>-</a:t>
            </a:r>
            <a:r>
              <a:rPr lang="zh-CN" altLang="en-US" dirty="0"/>
              <a:t> </a:t>
            </a:r>
            <a:r>
              <a:rPr lang="en-US" altLang="zh-CN" dirty="0"/>
              <a:t>OSMX</a:t>
            </a:r>
            <a:r>
              <a:rPr lang="zh-CN" altLang="en-US" dirty="0"/>
              <a:t> </a:t>
            </a:r>
            <a:r>
              <a:rPr lang="en-US" altLang="zh-CN" dirty="0"/>
              <a:t>download</a:t>
            </a:r>
          </a:p>
          <a:p>
            <a:pPr marL="0" indent="0">
              <a:buNone/>
            </a:pPr>
            <a:r>
              <a:rPr lang="en-US" altLang="zh-CN" dirty="0"/>
              <a:t>Crime</a:t>
            </a:r>
            <a:r>
              <a:rPr lang="zh-CN" altLang="en-US" dirty="0"/>
              <a:t> </a:t>
            </a:r>
            <a:r>
              <a:rPr lang="en-US" altLang="zh-CN" dirty="0"/>
              <a:t>data</a:t>
            </a:r>
            <a:r>
              <a:rPr lang="zh-CN" altLang="en-US" dirty="0"/>
              <a:t> </a:t>
            </a:r>
            <a:r>
              <a:rPr lang="en-US" altLang="zh-CN" dirty="0"/>
              <a:t>-</a:t>
            </a:r>
            <a:r>
              <a:rPr lang="zh-CN" altLang="en-US" dirty="0"/>
              <a:t> </a:t>
            </a:r>
            <a:r>
              <a:rPr lang="en-US" altLang="zh-CN" dirty="0"/>
              <a:t>Atlanta</a:t>
            </a:r>
            <a:r>
              <a:rPr lang="zh-CN" altLang="en-US" dirty="0"/>
              <a:t> </a:t>
            </a:r>
            <a:r>
              <a:rPr lang="en-US" altLang="zh-CN" dirty="0"/>
              <a:t>Police</a:t>
            </a:r>
            <a:r>
              <a:rPr lang="zh-CN" altLang="en-US" dirty="0"/>
              <a:t> </a:t>
            </a:r>
            <a:r>
              <a:rPr lang="en-US" altLang="zh-CN" dirty="0"/>
              <a:t>Department</a:t>
            </a:r>
            <a:r>
              <a:rPr lang="zh-CN" altLang="en-US" dirty="0"/>
              <a:t> </a:t>
            </a:r>
            <a:r>
              <a:rPr lang="en-US" altLang="zh-CN" dirty="0"/>
              <a:t>dataset</a:t>
            </a:r>
          </a:p>
          <a:p>
            <a:pPr marL="0" indent="0">
              <a:buNone/>
            </a:pPr>
            <a:r>
              <a:rPr lang="en-US" altLang="zh-CN" dirty="0"/>
              <a:t>Transport</a:t>
            </a:r>
            <a:r>
              <a:rPr lang="zh-CN" altLang="en-US" dirty="0"/>
              <a:t> </a:t>
            </a:r>
            <a:r>
              <a:rPr lang="en-US" altLang="zh-CN" dirty="0"/>
              <a:t>(parking</a:t>
            </a:r>
            <a:r>
              <a:rPr lang="zh-CN" altLang="en-US" dirty="0"/>
              <a:t> </a:t>
            </a:r>
            <a:r>
              <a:rPr lang="en-US" altLang="zh-CN" dirty="0"/>
              <a:t>lot,</a:t>
            </a:r>
            <a:r>
              <a:rPr lang="zh-CN" altLang="en-US" dirty="0"/>
              <a:t> </a:t>
            </a:r>
            <a:r>
              <a:rPr lang="en-US" altLang="zh-CN" dirty="0"/>
              <a:t>road</a:t>
            </a:r>
            <a:r>
              <a:rPr lang="zh-CN" altLang="en-US" dirty="0"/>
              <a:t> </a:t>
            </a:r>
            <a:r>
              <a:rPr lang="en-US" altLang="zh-CN" dirty="0"/>
              <a:t>network)</a:t>
            </a:r>
            <a:r>
              <a:rPr lang="zh-CN" altLang="en-US" dirty="0"/>
              <a:t> </a:t>
            </a:r>
            <a:r>
              <a:rPr lang="en-US" altLang="zh-CN" dirty="0"/>
              <a:t>- OSMX</a:t>
            </a:r>
            <a:r>
              <a:rPr lang="zh-CN" altLang="en-US" dirty="0"/>
              <a:t> </a:t>
            </a:r>
            <a:r>
              <a:rPr lang="en-US" altLang="zh-CN" dirty="0"/>
              <a:t>download</a:t>
            </a:r>
          </a:p>
          <a:p>
            <a:pPr marL="0" indent="0">
              <a:buNone/>
            </a:pPr>
            <a:endParaRPr lang="en-US" dirty="0"/>
          </a:p>
          <a:p>
            <a:endParaRPr lang="en-CN" dirty="0"/>
          </a:p>
        </p:txBody>
      </p:sp>
    </p:spTree>
    <p:extLst>
      <p:ext uri="{BB962C8B-B14F-4D97-AF65-F5344CB8AC3E}">
        <p14:creationId xmlns:p14="http://schemas.microsoft.com/office/powerpoint/2010/main" val="3262826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DF82-94B7-C4B9-2AC0-22191188A155}"/>
              </a:ext>
            </a:extLst>
          </p:cNvPr>
          <p:cNvSpPr>
            <a:spLocks noGrp="1"/>
          </p:cNvSpPr>
          <p:nvPr>
            <p:ph type="title"/>
          </p:nvPr>
        </p:nvSpPr>
        <p:spPr/>
        <p:txBody>
          <a:bodyPr/>
          <a:lstStyle/>
          <a:p>
            <a:r>
              <a:rPr lang="en-US" altLang="zh-CN" dirty="0"/>
              <a:t>Method</a:t>
            </a:r>
            <a:r>
              <a:rPr lang="zh-CN" altLang="en-US" dirty="0"/>
              <a:t> </a:t>
            </a:r>
            <a:r>
              <a:rPr lang="en-US" altLang="zh-CN" dirty="0"/>
              <a:t>-</a:t>
            </a:r>
            <a:r>
              <a:rPr lang="zh-CN" altLang="en-US" dirty="0"/>
              <a:t> </a:t>
            </a:r>
            <a:r>
              <a:rPr lang="en-US" b="1" dirty="0"/>
              <a:t>quantitative analysis</a:t>
            </a:r>
            <a:endParaRPr lang="en-CN" dirty="0"/>
          </a:p>
        </p:txBody>
      </p:sp>
      <p:sp>
        <p:nvSpPr>
          <p:cNvPr id="3" name="Content Placeholder 2">
            <a:extLst>
              <a:ext uri="{FF2B5EF4-FFF2-40B4-BE49-F238E27FC236}">
                <a16:creationId xmlns:a16="http://schemas.microsoft.com/office/drawing/2014/main" id="{22B950F9-EA3F-92D0-0715-783CAE541679}"/>
              </a:ext>
            </a:extLst>
          </p:cNvPr>
          <p:cNvSpPr>
            <a:spLocks noGrp="1"/>
          </p:cNvSpPr>
          <p:nvPr>
            <p:ph idx="1"/>
          </p:nvPr>
        </p:nvSpPr>
        <p:spPr/>
        <p:txBody>
          <a:bodyPr>
            <a:normAutofit/>
          </a:bodyPr>
          <a:lstStyle/>
          <a:p>
            <a:pPr marL="0" indent="0">
              <a:buNone/>
            </a:pPr>
            <a:r>
              <a:rPr lang="en-US" b="1" dirty="0"/>
              <a:t>data mining</a:t>
            </a:r>
          </a:p>
          <a:p>
            <a:pPr marL="0" indent="0">
              <a:buNone/>
            </a:pPr>
            <a:r>
              <a:rPr lang="en-US" dirty="0"/>
              <a:t>housing price</a:t>
            </a:r>
            <a:r>
              <a:rPr lang="en-US" altLang="zh-CN" dirty="0"/>
              <a:t>,</a:t>
            </a:r>
            <a:r>
              <a:rPr lang="zh-CN" altLang="en-US" dirty="0"/>
              <a:t> </a:t>
            </a:r>
            <a:r>
              <a:rPr lang="en-US" dirty="0"/>
              <a:t>– </a:t>
            </a:r>
            <a:r>
              <a:rPr lang="en-US" altLang="zh-CN" dirty="0"/>
              <a:t>census</a:t>
            </a:r>
            <a:r>
              <a:rPr lang="zh-CN" altLang="en-US" dirty="0"/>
              <a:t> </a:t>
            </a:r>
            <a:r>
              <a:rPr lang="en-US" altLang="zh-CN" dirty="0"/>
              <a:t>tract</a:t>
            </a:r>
            <a:endParaRPr lang="en-US" dirty="0"/>
          </a:p>
          <a:p>
            <a:pPr marL="0" indent="0">
              <a:buNone/>
            </a:pPr>
            <a:r>
              <a:rPr lang="en-US" altLang="zh-CN" dirty="0"/>
              <a:t>Music</a:t>
            </a:r>
            <a:r>
              <a:rPr lang="zh-CN" altLang="en-US" dirty="0"/>
              <a:t> </a:t>
            </a:r>
            <a:r>
              <a:rPr lang="en-US" altLang="zh-CN" dirty="0"/>
              <a:t>venue</a:t>
            </a:r>
            <a:r>
              <a:rPr lang="zh-CN" altLang="en-US" dirty="0"/>
              <a:t> </a:t>
            </a:r>
            <a:r>
              <a:rPr lang="en-US" dirty="0"/>
              <a:t>poi - query from </a:t>
            </a:r>
            <a:r>
              <a:rPr lang="en-US" altLang="zh-CN" dirty="0"/>
              <a:t>Yelp</a:t>
            </a:r>
            <a:r>
              <a:rPr lang="zh-CN" altLang="en-US" dirty="0"/>
              <a:t> </a:t>
            </a:r>
            <a:r>
              <a:rPr lang="en-US" dirty="0"/>
              <a:t>API</a:t>
            </a:r>
          </a:p>
          <a:p>
            <a:pPr marL="0" indent="0">
              <a:buNone/>
            </a:pPr>
            <a:r>
              <a:rPr lang="en-US" b="1" dirty="0"/>
              <a:t>data processing: build location model and prediction model</a:t>
            </a:r>
            <a:r>
              <a:rPr lang="en-US" altLang="zh-CN" b="1" dirty="0"/>
              <a:t>,</a:t>
            </a:r>
            <a:r>
              <a:rPr lang="zh-CN" altLang="en-US" b="1" dirty="0"/>
              <a:t> </a:t>
            </a:r>
            <a:r>
              <a:rPr lang="en-US" altLang="zh-CN" b="1" dirty="0"/>
              <a:t>service</a:t>
            </a:r>
            <a:r>
              <a:rPr lang="zh-CN" altLang="en-US" b="1" dirty="0"/>
              <a:t> </a:t>
            </a:r>
            <a:r>
              <a:rPr lang="en-US" altLang="zh-CN" b="1" dirty="0"/>
              <a:t>area</a:t>
            </a:r>
            <a:endParaRPr lang="en-US" b="1" dirty="0"/>
          </a:p>
          <a:p>
            <a:pPr marL="0" indent="0">
              <a:buNone/>
            </a:pPr>
            <a:r>
              <a:rPr lang="en-US" dirty="0">
                <a:hlinkClick r:id="rId2"/>
              </a:rPr>
              <a:t>factors: Accessibility, Competitors, Costs, Parking</a:t>
            </a:r>
            <a:endParaRPr lang="en-US" dirty="0"/>
          </a:p>
          <a:p>
            <a:pPr marL="0" indent="0">
              <a:buNone/>
            </a:pPr>
            <a:r>
              <a:rPr lang="en-US" b="1" dirty="0"/>
              <a:t>data visualization</a:t>
            </a:r>
          </a:p>
          <a:p>
            <a:pPr marL="0" indent="0">
              <a:buNone/>
            </a:pPr>
            <a:r>
              <a:rPr lang="en-US" dirty="0"/>
              <a:t>Python - </a:t>
            </a:r>
            <a:r>
              <a:rPr lang="en-US" dirty="0" err="1"/>
              <a:t>Geopandas</a:t>
            </a:r>
            <a:r>
              <a:rPr lang="en-US" dirty="0"/>
              <a:t>, Folium</a:t>
            </a:r>
            <a:r>
              <a:rPr lang="zh-CN" altLang="en-US" dirty="0"/>
              <a:t> </a:t>
            </a:r>
            <a:r>
              <a:rPr lang="en-US" altLang="zh-CN" dirty="0"/>
              <a:t>+</a:t>
            </a:r>
            <a:r>
              <a:rPr lang="zh-CN" altLang="en-US" dirty="0"/>
              <a:t> </a:t>
            </a:r>
            <a:r>
              <a:rPr lang="en-US" altLang="zh-CN" dirty="0"/>
              <a:t>JavaScript</a:t>
            </a:r>
            <a:endParaRPr lang="en-US" dirty="0"/>
          </a:p>
          <a:p>
            <a:endParaRPr lang="en-CN" dirty="0"/>
          </a:p>
        </p:txBody>
      </p:sp>
    </p:spTree>
    <p:extLst>
      <p:ext uri="{BB962C8B-B14F-4D97-AF65-F5344CB8AC3E}">
        <p14:creationId xmlns:p14="http://schemas.microsoft.com/office/powerpoint/2010/main" val="3829055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Main text – Navy Roboto 24px.</a:t>
            </a:r>
          </a:p>
          <a:p>
            <a:pPr lvl="1"/>
            <a:r>
              <a:rPr lang="en-US" sz="1800" dirty="0"/>
              <a:t>Example of a sub point. 18px Roboto</a:t>
            </a:r>
          </a:p>
          <a:p>
            <a:pPr lvl="1"/>
            <a:endParaRPr lang="en-US" dirty="0"/>
          </a:p>
          <a:p>
            <a:pPr lvl="1"/>
            <a:r>
              <a:rPr lang="en-US" dirty="0"/>
              <a:t>Subpoint example</a:t>
            </a:r>
          </a:p>
          <a:p>
            <a:pPr lvl="2"/>
            <a:r>
              <a:rPr lang="en-US" dirty="0"/>
              <a:t>Sub-sub point example the first</a:t>
            </a:r>
          </a:p>
          <a:p>
            <a:pPr lvl="2"/>
            <a:r>
              <a:rPr lang="en-US" dirty="0"/>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existing </a:t>
            </a:r>
            <a:r>
              <a:rPr lang="en-US" dirty="0" err="1"/>
              <a:t>livehouses</a:t>
            </a:r>
            <a:r>
              <a:rPr lang="en-US" dirty="0"/>
              <a:t> on map</a:t>
            </a:r>
          </a:p>
        </p:txBody>
      </p:sp>
      <p:pic>
        <p:nvPicPr>
          <p:cNvPr id="7" name="Picture 6">
            <a:extLst>
              <a:ext uri="{FF2B5EF4-FFF2-40B4-BE49-F238E27FC236}">
                <a16:creationId xmlns:a16="http://schemas.microsoft.com/office/drawing/2014/main" id="{5A8ED625-C5DB-DA3A-3D1C-0E750AAC0717}"/>
              </a:ext>
            </a:extLst>
          </p:cNvPr>
          <p:cNvPicPr>
            <a:picLocks noChangeAspect="1"/>
          </p:cNvPicPr>
          <p:nvPr/>
        </p:nvPicPr>
        <p:blipFill>
          <a:blip r:embed="rId2"/>
          <a:stretch>
            <a:fillRect/>
          </a:stretch>
        </p:blipFill>
        <p:spPr>
          <a:xfrm>
            <a:off x="380999" y="1142322"/>
            <a:ext cx="7772400" cy="4371975"/>
          </a:xfrm>
          <a:prstGeom prst="rect">
            <a:avLst/>
          </a:prstGeom>
        </p:spPr>
      </p:pic>
    </p:spTree>
    <p:extLst>
      <p:ext uri="{BB962C8B-B14F-4D97-AF65-F5344CB8AC3E}">
        <p14:creationId xmlns:p14="http://schemas.microsoft.com/office/powerpoint/2010/main" val="820753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Main text – Navy Roboto 24px.</a:t>
            </a:r>
          </a:p>
          <a:p>
            <a:pPr lvl="1"/>
            <a:r>
              <a:rPr lang="en-US" sz="1800" dirty="0"/>
              <a:t>Example of a sub point. 18px Roboto</a:t>
            </a:r>
          </a:p>
          <a:p>
            <a:pPr lvl="1"/>
            <a:endParaRPr lang="en-US" dirty="0"/>
          </a:p>
          <a:p>
            <a:pPr lvl="1"/>
            <a:r>
              <a:rPr lang="en-US" dirty="0"/>
              <a:t>Subpoint example</a:t>
            </a:r>
          </a:p>
          <a:p>
            <a:pPr lvl="2"/>
            <a:r>
              <a:rPr lang="en-US" dirty="0"/>
              <a:t>Sub-sub point example the first</a:t>
            </a:r>
          </a:p>
          <a:p>
            <a:pPr lvl="2"/>
            <a:r>
              <a:rPr lang="en-US" dirty="0"/>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density heatmap</a:t>
            </a:r>
          </a:p>
        </p:txBody>
      </p:sp>
      <p:pic>
        <p:nvPicPr>
          <p:cNvPr id="5" name="Picture 4">
            <a:extLst>
              <a:ext uri="{FF2B5EF4-FFF2-40B4-BE49-F238E27FC236}">
                <a16:creationId xmlns:a16="http://schemas.microsoft.com/office/drawing/2014/main" id="{E70D6C85-791A-44ED-0AAD-5995C11EB509}"/>
              </a:ext>
            </a:extLst>
          </p:cNvPr>
          <p:cNvPicPr>
            <a:picLocks noChangeAspect="1"/>
          </p:cNvPicPr>
          <p:nvPr/>
        </p:nvPicPr>
        <p:blipFill>
          <a:blip r:embed="rId2"/>
          <a:stretch>
            <a:fillRect/>
          </a:stretch>
        </p:blipFill>
        <p:spPr>
          <a:xfrm>
            <a:off x="380999" y="1215483"/>
            <a:ext cx="7772400" cy="4644212"/>
          </a:xfrm>
          <a:prstGeom prst="rect">
            <a:avLst/>
          </a:prstGeom>
        </p:spPr>
      </p:pic>
    </p:spTree>
    <p:extLst>
      <p:ext uri="{BB962C8B-B14F-4D97-AF65-F5344CB8AC3E}">
        <p14:creationId xmlns:p14="http://schemas.microsoft.com/office/powerpoint/2010/main" val="587530256"/>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9992</TotalTime>
  <Words>1451</Words>
  <Application>Microsoft Macintosh PowerPoint</Application>
  <PresentationFormat>Widescreen</PresentationFormat>
  <Paragraphs>182</Paragraphs>
  <Slides>29</Slides>
  <Notes>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29</vt:i4>
      </vt:variant>
    </vt:vector>
  </HeadingPairs>
  <TitlesOfParts>
    <vt:vector size="39" baseType="lpstr">
      <vt:lpstr>DIN 2014</vt:lpstr>
      <vt:lpstr>Roboto</vt:lpstr>
      <vt:lpstr>Arial</vt:lpstr>
      <vt:lpstr>DIN 2014 Bold</vt:lpstr>
      <vt:lpstr>Calibri</vt:lpstr>
      <vt:lpstr>Open Sans</vt:lpstr>
      <vt:lpstr>Roboto Slab</vt:lpstr>
      <vt:lpstr>Title Page</vt:lpstr>
      <vt:lpstr>Dividers</vt:lpstr>
      <vt:lpstr>Content Page</vt:lpstr>
      <vt:lpstr>Title Option 1</vt:lpstr>
      <vt:lpstr>Title Option 2</vt:lpstr>
      <vt:lpstr>Title Option 3</vt:lpstr>
      <vt:lpstr>Content Blocks</vt:lpstr>
      <vt:lpstr>Objectives</vt:lpstr>
      <vt:lpstr>Data</vt:lpstr>
      <vt:lpstr>Method - quantitative analysis</vt:lpstr>
      <vt:lpstr>existing livehouses on map</vt:lpstr>
      <vt:lpstr>density heatmap</vt:lpstr>
      <vt:lpstr>choropleth map: livehouse count in each census tract</vt:lpstr>
      <vt:lpstr>service area</vt:lpstr>
      <vt:lpstr>density heatmap</vt:lpstr>
      <vt:lpstr>Headlines with Text and Images</vt:lpstr>
      <vt:lpstr>PowerPoint Presentation</vt:lpstr>
      <vt:lpstr>Charts</vt:lpstr>
      <vt:lpstr>Shapes</vt:lpstr>
      <vt:lpstr>Hex Shape Options and Text Fill</vt:lpstr>
      <vt:lpstr>Hex Shape Examples</vt:lpstr>
      <vt:lpstr>Hex Shape Options and Text Fill</vt:lpstr>
      <vt:lpstr>Charts</vt:lpstr>
      <vt:lpstr>Charts</vt:lpstr>
      <vt:lpstr>Chart Sample 1</vt:lpstr>
      <vt:lpstr>Chart Sample 2</vt:lpstr>
      <vt:lpstr>Chart Sample 3</vt:lpstr>
      <vt:lpstr>Additional Chart Layouts</vt:lpstr>
      <vt:lpstr>Additional Chart Layouts Examples</vt:lpstr>
      <vt:lpstr>Icons</vt:lpstr>
      <vt:lpstr>Icons</vt:lpstr>
      <vt:lpstr>Icon Use Examples </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Liu, Tingyu</cp:lastModifiedBy>
  <cp:revision>30</cp:revision>
  <dcterms:created xsi:type="dcterms:W3CDTF">2022-08-24T13:02:54Z</dcterms:created>
  <dcterms:modified xsi:type="dcterms:W3CDTF">2023-11-24T15:05:52Z</dcterms:modified>
</cp:coreProperties>
</file>